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9"/>
  </p:notesMasterIdLst>
  <p:sldIdLst>
    <p:sldId id="256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92" r:id="rId11"/>
    <p:sldId id="267" r:id="rId12"/>
    <p:sldId id="309" r:id="rId13"/>
    <p:sldId id="257" r:id="rId14"/>
    <p:sldId id="296" r:id="rId15"/>
    <p:sldId id="271" r:id="rId16"/>
    <p:sldId id="302" r:id="rId17"/>
    <p:sldId id="297" r:id="rId18"/>
    <p:sldId id="298" r:id="rId19"/>
    <p:sldId id="304" r:id="rId20"/>
    <p:sldId id="305" r:id="rId21"/>
    <p:sldId id="306" r:id="rId22"/>
    <p:sldId id="307" r:id="rId23"/>
    <p:sldId id="308" r:id="rId24"/>
    <p:sldId id="272" r:id="rId25"/>
    <p:sldId id="299" r:id="rId26"/>
    <p:sldId id="301" r:id="rId27"/>
    <p:sldId id="303" r:id="rId28"/>
    <p:sldId id="260" r:id="rId29"/>
    <p:sldId id="300" r:id="rId30"/>
    <p:sldId id="274" r:id="rId31"/>
    <p:sldId id="273" r:id="rId32"/>
    <p:sldId id="289" r:id="rId33"/>
    <p:sldId id="290" r:id="rId34"/>
    <p:sldId id="291" r:id="rId35"/>
    <p:sldId id="295" r:id="rId36"/>
    <p:sldId id="275" r:id="rId37"/>
    <p:sldId id="276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78" r:id="rId47"/>
    <p:sldId id="277" r:id="rId4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9"/>
    <p:restoredTop sz="94649"/>
  </p:normalViewPr>
  <p:slideViewPr>
    <p:cSldViewPr>
      <p:cViewPr varScale="1">
        <p:scale>
          <a:sx n="142" d="100"/>
          <a:sy n="142" d="100"/>
        </p:scale>
        <p:origin x="12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\\Users\user\Documents\0-KPMB\kuota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SBMPTN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Sheet1!$C$3:$F$3</c:f>
              <c:strCache>
                <c:ptCount val="4"/>
                <c:pt idx="0">
                  <c:v>S1 Reg</c:v>
                </c:pt>
                <c:pt idx="1">
                  <c:v>Vokasi</c:v>
                </c:pt>
                <c:pt idx="2">
                  <c:v>S1 Par</c:v>
                </c:pt>
                <c:pt idx="3">
                  <c:v>S1 KKI</c:v>
                </c:pt>
              </c:strCache>
            </c:strRef>
          </c:cat>
          <c:val>
            <c:numRef>
              <c:f>Sheet1!$C$4:$F$4</c:f>
              <c:numCache>
                <c:formatCode>General</c:formatCode>
                <c:ptCount val="4"/>
                <c:pt idx="0" formatCode="0%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D7-BA40-AD8C-17E79659FE31}"/>
            </c:ext>
          </c:extLst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SNMPTN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Sheet1!$C$3:$F$3</c:f>
              <c:strCache>
                <c:ptCount val="4"/>
                <c:pt idx="0">
                  <c:v>S1 Reg</c:v>
                </c:pt>
                <c:pt idx="1">
                  <c:v>Vokasi</c:v>
                </c:pt>
                <c:pt idx="2">
                  <c:v>S1 Par</c:v>
                </c:pt>
                <c:pt idx="3">
                  <c:v>S1 KKI</c:v>
                </c:pt>
              </c:strCache>
            </c:strRef>
          </c:cat>
          <c:val>
            <c:numRef>
              <c:f>Sheet1!$C$6:$F$6</c:f>
              <c:numCache>
                <c:formatCode>General</c:formatCode>
                <c:ptCount val="4"/>
                <c:pt idx="0" formatCode="0%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D7-BA40-AD8C-17E79659FE31}"/>
            </c:ext>
          </c:extLst>
        </c:ser>
        <c:ser>
          <c:idx val="2"/>
          <c:order val="2"/>
          <c:tx>
            <c:strRef>
              <c:f>Sheet1!$B$7</c:f>
              <c:strCache>
                <c:ptCount val="1"/>
                <c:pt idx="0">
                  <c:v>SIMAK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Sheet1!$C$3:$F$3</c:f>
              <c:strCache>
                <c:ptCount val="4"/>
                <c:pt idx="0">
                  <c:v>S1 Reg</c:v>
                </c:pt>
                <c:pt idx="1">
                  <c:v>Vokasi</c:v>
                </c:pt>
                <c:pt idx="2">
                  <c:v>S1 Par</c:v>
                </c:pt>
                <c:pt idx="3">
                  <c:v>S1 KKI</c:v>
                </c:pt>
              </c:strCache>
            </c:strRef>
          </c:cat>
          <c:val>
            <c:numRef>
              <c:f>Sheet1!$C$7:$F$7</c:f>
              <c:numCache>
                <c:formatCode>0%</c:formatCode>
                <c:ptCount val="4"/>
                <c:pt idx="0">
                  <c:v>0.3</c:v>
                </c:pt>
                <c:pt idx="1">
                  <c:v>0.3</c:v>
                </c:pt>
                <c:pt idx="2">
                  <c:v>0.5</c:v>
                </c:pt>
                <c:pt idx="3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4D7-BA40-AD8C-17E79659FE31}"/>
            </c:ext>
          </c:extLst>
        </c:ser>
        <c:ser>
          <c:idx val="3"/>
          <c:order val="3"/>
          <c:tx>
            <c:strRef>
              <c:f>Sheet1!$B$5</c:f>
              <c:strCache>
                <c:ptCount val="1"/>
                <c:pt idx="0">
                  <c:v>PPKB/TALENTSCOUTING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id-ID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Sheet1!$C$5:$F$5</c:f>
              <c:numCache>
                <c:formatCode>0%</c:formatCode>
                <c:ptCount val="4"/>
                <c:pt idx="1">
                  <c:v>0.7</c:v>
                </c:pt>
                <c:pt idx="2">
                  <c:v>0.5</c:v>
                </c:pt>
                <c:pt idx="3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4D7-BA40-AD8C-17E79659F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2445264"/>
        <c:axId val="1072447984"/>
        <c:axId val="0"/>
      </c:bar3DChart>
      <c:catAx>
        <c:axId val="107244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id-ID"/>
          </a:p>
        </c:txPr>
        <c:crossAx val="1072447984"/>
        <c:crosses val="autoZero"/>
        <c:auto val="1"/>
        <c:lblAlgn val="ctr"/>
        <c:lblOffset val="100"/>
        <c:noMultiLvlLbl val="0"/>
      </c:catAx>
      <c:valAx>
        <c:axId val="10724479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id-ID"/>
          </a:p>
        </c:txPr>
        <c:crossAx val="10724452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id-ID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026CBB-2765-3942-9008-5810787678AD}" type="doc">
      <dgm:prSet loTypeId="urn:microsoft.com/office/officeart/2005/8/layout/hList1" loCatId="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52DF81E-C9D4-5E47-9B5F-CC60D589C74D}">
      <dgm:prSet phldrT="[Text]" custT="1"/>
      <dgm:spPr/>
      <dgm:t>
        <a:bodyPr/>
        <a:lstStyle/>
        <a:p>
          <a:r>
            <a:rPr lang="en-US" sz="2000" b="1" dirty="0" err="1"/>
            <a:t>Pengajuan</a:t>
          </a:r>
          <a:r>
            <a:rPr lang="en-US" sz="2000" b="1" dirty="0"/>
            <a:t> </a:t>
          </a:r>
          <a:r>
            <a:rPr lang="en-US" sz="2000" b="1" dirty="0" err="1"/>
            <a:t>Formulir</a:t>
          </a:r>
          <a:r>
            <a:rPr lang="en-US" sz="2000" b="1" dirty="0"/>
            <a:t> </a:t>
          </a:r>
          <a:r>
            <a:rPr lang="en-US" sz="2000" b="1" dirty="0" err="1"/>
            <a:t>Undangan</a:t>
          </a:r>
          <a:r>
            <a:rPr lang="en-US" sz="2000" b="1" dirty="0"/>
            <a:t> PPKB/</a:t>
          </a:r>
          <a:r>
            <a:rPr lang="en-US" sz="2000" b="1" i="1" dirty="0"/>
            <a:t>Talent Scouting</a:t>
          </a:r>
          <a:endParaRPr lang="en-US" sz="2000" b="1" dirty="0"/>
        </a:p>
      </dgm:t>
    </dgm:pt>
    <dgm:pt modelId="{74773FD0-7F99-8F48-9662-E943D47B2328}" type="parTrans" cxnId="{9106C84D-5116-0D4C-85A1-389D945A0DD2}">
      <dgm:prSet/>
      <dgm:spPr/>
      <dgm:t>
        <a:bodyPr/>
        <a:lstStyle/>
        <a:p>
          <a:endParaRPr lang="en-US"/>
        </a:p>
      </dgm:t>
    </dgm:pt>
    <dgm:pt modelId="{1854FF32-2FDC-5949-96E9-3A54E5E3F43E}" type="sibTrans" cxnId="{9106C84D-5116-0D4C-85A1-389D945A0DD2}">
      <dgm:prSet/>
      <dgm:spPr/>
      <dgm:t>
        <a:bodyPr/>
        <a:lstStyle/>
        <a:p>
          <a:endParaRPr lang="en-US"/>
        </a:p>
      </dgm:t>
    </dgm:pt>
    <dgm:pt modelId="{01ECF579-34B4-FF48-AD1E-A228E965F1CF}">
      <dgm:prSet phldrT="[Text]"/>
      <dgm:spPr/>
      <dgm:t>
        <a:bodyPr/>
        <a:lstStyle/>
        <a:p>
          <a:r>
            <a:rPr lang="en-US" dirty="0" err="1"/>
            <a:t>Maksimal</a:t>
          </a:r>
          <a:r>
            <a:rPr lang="en-US" dirty="0"/>
            <a:t> </a:t>
          </a:r>
          <a:r>
            <a:rPr lang="en-US" dirty="0" err="1"/>
            <a:t>tanggal</a:t>
          </a:r>
          <a:r>
            <a:rPr lang="en-US" dirty="0"/>
            <a:t> 15 </a:t>
          </a:r>
          <a:r>
            <a:rPr lang="en-US" dirty="0" err="1"/>
            <a:t>Februari</a:t>
          </a:r>
          <a:r>
            <a:rPr lang="en-US" dirty="0"/>
            <a:t> 2019, </a:t>
          </a:r>
          <a:r>
            <a:rPr lang="en-US" dirty="0" err="1"/>
            <a:t>pukul</a:t>
          </a:r>
          <a:r>
            <a:rPr lang="en-US" dirty="0"/>
            <a:t> 15.00 WIB</a:t>
          </a:r>
        </a:p>
      </dgm:t>
    </dgm:pt>
    <dgm:pt modelId="{E0C301EB-BF71-9D42-B0A8-6D02D338E138}" type="parTrans" cxnId="{AEE58506-B163-B246-8DED-5025C3450292}">
      <dgm:prSet/>
      <dgm:spPr/>
      <dgm:t>
        <a:bodyPr/>
        <a:lstStyle/>
        <a:p>
          <a:endParaRPr lang="en-US"/>
        </a:p>
      </dgm:t>
    </dgm:pt>
    <dgm:pt modelId="{E405C2A1-9482-D14B-A4A8-AAD68A79F28D}" type="sibTrans" cxnId="{AEE58506-B163-B246-8DED-5025C3450292}">
      <dgm:prSet/>
      <dgm:spPr/>
      <dgm:t>
        <a:bodyPr/>
        <a:lstStyle/>
        <a:p>
          <a:endParaRPr lang="en-US"/>
        </a:p>
      </dgm:t>
    </dgm:pt>
    <dgm:pt modelId="{886AEBC2-B0C2-5B45-86AF-8D72FC97CB48}">
      <dgm:prSet phldrT="[Text]"/>
      <dgm:spPr/>
      <dgm:t>
        <a:bodyPr/>
        <a:lstStyle/>
        <a:p>
          <a:r>
            <a:rPr lang="en-US" b="1"/>
            <a:t>Pengajuan Penambahan Jumlah Formulir Undangan PPKB/</a:t>
          </a:r>
          <a:r>
            <a:rPr lang="en-US" b="1" i="1"/>
            <a:t>Talent Scouting</a:t>
          </a:r>
          <a:endParaRPr lang="en-US" dirty="0"/>
        </a:p>
      </dgm:t>
    </dgm:pt>
    <dgm:pt modelId="{2F5C26DD-B161-904F-A89E-DD5F9B2A8092}" type="parTrans" cxnId="{54FAB7FD-C348-1645-9178-A5217F8AE118}">
      <dgm:prSet/>
      <dgm:spPr/>
      <dgm:t>
        <a:bodyPr/>
        <a:lstStyle/>
        <a:p>
          <a:endParaRPr lang="en-US"/>
        </a:p>
      </dgm:t>
    </dgm:pt>
    <dgm:pt modelId="{0529DB24-7730-0D4C-BDB2-A30AE0E79B38}" type="sibTrans" cxnId="{54FAB7FD-C348-1645-9178-A5217F8AE118}">
      <dgm:prSet/>
      <dgm:spPr/>
      <dgm:t>
        <a:bodyPr/>
        <a:lstStyle/>
        <a:p>
          <a:endParaRPr lang="en-US"/>
        </a:p>
      </dgm:t>
    </dgm:pt>
    <dgm:pt modelId="{72ED8133-0A2B-CC41-9891-B0BA03BDAB25}">
      <dgm:prSet phldrT="[Text]"/>
      <dgm:spPr/>
      <dgm:t>
        <a:bodyPr/>
        <a:lstStyle/>
        <a:p>
          <a:r>
            <a:rPr lang="en-US" dirty="0" err="1"/>
            <a:t>Maksimal</a:t>
          </a:r>
          <a:r>
            <a:rPr lang="en-US" dirty="0"/>
            <a:t> </a:t>
          </a:r>
          <a:r>
            <a:rPr lang="en-US" dirty="0" err="1"/>
            <a:t>tanggal</a:t>
          </a:r>
          <a:r>
            <a:rPr lang="en-US" dirty="0"/>
            <a:t> 21 </a:t>
          </a:r>
          <a:r>
            <a:rPr lang="en-US" dirty="0" err="1"/>
            <a:t>Februari</a:t>
          </a:r>
          <a:r>
            <a:rPr lang="en-US" dirty="0"/>
            <a:t> 2019, </a:t>
          </a:r>
          <a:r>
            <a:rPr lang="en-US" dirty="0" err="1"/>
            <a:t>pukul</a:t>
          </a:r>
          <a:r>
            <a:rPr lang="en-US" dirty="0"/>
            <a:t> 15.00 WIB</a:t>
          </a:r>
        </a:p>
      </dgm:t>
    </dgm:pt>
    <dgm:pt modelId="{C69EABDA-652C-5241-9202-46E1F60F6EE4}" type="parTrans" cxnId="{DE66D4E3-7982-264B-A5F8-576A62C96A93}">
      <dgm:prSet/>
      <dgm:spPr/>
      <dgm:t>
        <a:bodyPr/>
        <a:lstStyle/>
        <a:p>
          <a:endParaRPr lang="en-US"/>
        </a:p>
      </dgm:t>
    </dgm:pt>
    <dgm:pt modelId="{AC9B32B9-47F3-FD4B-8281-276834A3A4E7}" type="sibTrans" cxnId="{DE66D4E3-7982-264B-A5F8-576A62C96A93}">
      <dgm:prSet/>
      <dgm:spPr/>
      <dgm:t>
        <a:bodyPr/>
        <a:lstStyle/>
        <a:p>
          <a:endParaRPr lang="en-US"/>
        </a:p>
      </dgm:t>
    </dgm:pt>
    <dgm:pt modelId="{91CE7C06-506B-7945-B37A-253A17EF2D44}" type="pres">
      <dgm:prSet presAssocID="{4E026CBB-2765-3942-9008-5810787678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22B96D-ED4F-574E-B554-DB7C7C42AC1E}" type="pres">
      <dgm:prSet presAssocID="{252DF81E-C9D4-5E47-9B5F-CC60D589C74D}" presName="composite" presStyleCnt="0"/>
      <dgm:spPr/>
    </dgm:pt>
    <dgm:pt modelId="{30CFDF09-65BF-6E4A-8DF9-2C878F2023C7}" type="pres">
      <dgm:prSet presAssocID="{252DF81E-C9D4-5E47-9B5F-CC60D589C74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B9286D-040B-DF45-9991-FA9461FE9461}" type="pres">
      <dgm:prSet presAssocID="{252DF81E-C9D4-5E47-9B5F-CC60D589C74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74A25-CD5B-7C47-A394-E85AC90BB2C9}" type="pres">
      <dgm:prSet presAssocID="{1854FF32-2FDC-5949-96E9-3A54E5E3F43E}" presName="space" presStyleCnt="0"/>
      <dgm:spPr/>
    </dgm:pt>
    <dgm:pt modelId="{B7F14D49-A085-3D44-87B4-F317C37308B7}" type="pres">
      <dgm:prSet presAssocID="{886AEBC2-B0C2-5B45-86AF-8D72FC97CB48}" presName="composite" presStyleCnt="0"/>
      <dgm:spPr/>
    </dgm:pt>
    <dgm:pt modelId="{1DA3903C-4543-F948-BA58-39D9495189F1}" type="pres">
      <dgm:prSet presAssocID="{886AEBC2-B0C2-5B45-86AF-8D72FC97CB4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0EB7A-E1CB-0149-913A-5C5BC7D03416}" type="pres">
      <dgm:prSet presAssocID="{886AEBC2-B0C2-5B45-86AF-8D72FC97CB4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66D4E3-7982-264B-A5F8-576A62C96A93}" srcId="{886AEBC2-B0C2-5B45-86AF-8D72FC97CB48}" destId="{72ED8133-0A2B-CC41-9891-B0BA03BDAB25}" srcOrd="0" destOrd="0" parTransId="{C69EABDA-652C-5241-9202-46E1F60F6EE4}" sibTransId="{AC9B32B9-47F3-FD4B-8281-276834A3A4E7}"/>
    <dgm:cxn modelId="{9106C84D-5116-0D4C-85A1-389D945A0DD2}" srcId="{4E026CBB-2765-3942-9008-5810787678AD}" destId="{252DF81E-C9D4-5E47-9B5F-CC60D589C74D}" srcOrd="0" destOrd="0" parTransId="{74773FD0-7F99-8F48-9662-E943D47B2328}" sibTransId="{1854FF32-2FDC-5949-96E9-3A54E5E3F43E}"/>
    <dgm:cxn modelId="{C3BE7D13-040F-F947-8E22-3415D589E098}" type="presOf" srcId="{72ED8133-0A2B-CC41-9891-B0BA03BDAB25}" destId="{11B0EB7A-E1CB-0149-913A-5C5BC7D03416}" srcOrd="0" destOrd="0" presId="urn:microsoft.com/office/officeart/2005/8/layout/hList1"/>
    <dgm:cxn modelId="{A9F8AA7F-3A6D-9043-BE8F-ACF5AB32C4E4}" type="presOf" srcId="{01ECF579-34B4-FF48-AD1E-A228E965F1CF}" destId="{EEB9286D-040B-DF45-9991-FA9461FE9461}" srcOrd="0" destOrd="0" presId="urn:microsoft.com/office/officeart/2005/8/layout/hList1"/>
    <dgm:cxn modelId="{EC8BBB3F-7AF4-514A-8AB9-DA1EA0FF3343}" type="presOf" srcId="{4E026CBB-2765-3942-9008-5810787678AD}" destId="{91CE7C06-506B-7945-B37A-253A17EF2D44}" srcOrd="0" destOrd="0" presId="urn:microsoft.com/office/officeart/2005/8/layout/hList1"/>
    <dgm:cxn modelId="{5C2A1395-2462-A64E-911B-39242CBDACDE}" type="presOf" srcId="{252DF81E-C9D4-5E47-9B5F-CC60D589C74D}" destId="{30CFDF09-65BF-6E4A-8DF9-2C878F2023C7}" srcOrd="0" destOrd="0" presId="urn:microsoft.com/office/officeart/2005/8/layout/hList1"/>
    <dgm:cxn modelId="{54FAB7FD-C348-1645-9178-A5217F8AE118}" srcId="{4E026CBB-2765-3942-9008-5810787678AD}" destId="{886AEBC2-B0C2-5B45-86AF-8D72FC97CB48}" srcOrd="1" destOrd="0" parTransId="{2F5C26DD-B161-904F-A89E-DD5F9B2A8092}" sibTransId="{0529DB24-7730-0D4C-BDB2-A30AE0E79B38}"/>
    <dgm:cxn modelId="{4B424EA0-FDA3-3D43-A971-0E987EAD76FD}" type="presOf" srcId="{886AEBC2-B0C2-5B45-86AF-8D72FC97CB48}" destId="{1DA3903C-4543-F948-BA58-39D9495189F1}" srcOrd="0" destOrd="0" presId="urn:microsoft.com/office/officeart/2005/8/layout/hList1"/>
    <dgm:cxn modelId="{AEE58506-B163-B246-8DED-5025C3450292}" srcId="{252DF81E-C9D4-5E47-9B5F-CC60D589C74D}" destId="{01ECF579-34B4-FF48-AD1E-A228E965F1CF}" srcOrd="0" destOrd="0" parTransId="{E0C301EB-BF71-9D42-B0A8-6D02D338E138}" sibTransId="{E405C2A1-9482-D14B-A4A8-AAD68A79F28D}"/>
    <dgm:cxn modelId="{20E47C42-A044-CD42-8039-4CC4AAECE65E}" type="presParOf" srcId="{91CE7C06-506B-7945-B37A-253A17EF2D44}" destId="{1F22B96D-ED4F-574E-B554-DB7C7C42AC1E}" srcOrd="0" destOrd="0" presId="urn:microsoft.com/office/officeart/2005/8/layout/hList1"/>
    <dgm:cxn modelId="{AFCDB940-BD76-B840-A577-3B5A78EE7C7A}" type="presParOf" srcId="{1F22B96D-ED4F-574E-B554-DB7C7C42AC1E}" destId="{30CFDF09-65BF-6E4A-8DF9-2C878F2023C7}" srcOrd="0" destOrd="0" presId="urn:microsoft.com/office/officeart/2005/8/layout/hList1"/>
    <dgm:cxn modelId="{4ED25E6B-EB8C-3B46-8D3C-CAEAB12043EF}" type="presParOf" srcId="{1F22B96D-ED4F-574E-B554-DB7C7C42AC1E}" destId="{EEB9286D-040B-DF45-9991-FA9461FE9461}" srcOrd="1" destOrd="0" presId="urn:microsoft.com/office/officeart/2005/8/layout/hList1"/>
    <dgm:cxn modelId="{CEF513B4-8054-D94A-94A7-C43C99800CBB}" type="presParOf" srcId="{91CE7C06-506B-7945-B37A-253A17EF2D44}" destId="{FAE74A25-CD5B-7C47-A394-E85AC90BB2C9}" srcOrd="1" destOrd="0" presId="urn:microsoft.com/office/officeart/2005/8/layout/hList1"/>
    <dgm:cxn modelId="{B7BEAE81-97CF-324C-9632-AC031215C4C0}" type="presParOf" srcId="{91CE7C06-506B-7945-B37A-253A17EF2D44}" destId="{B7F14D49-A085-3D44-87B4-F317C37308B7}" srcOrd="2" destOrd="0" presId="urn:microsoft.com/office/officeart/2005/8/layout/hList1"/>
    <dgm:cxn modelId="{D667392E-9557-6147-902E-02FDF4F643AB}" type="presParOf" srcId="{B7F14D49-A085-3D44-87B4-F317C37308B7}" destId="{1DA3903C-4543-F948-BA58-39D9495189F1}" srcOrd="0" destOrd="0" presId="urn:microsoft.com/office/officeart/2005/8/layout/hList1"/>
    <dgm:cxn modelId="{25D550F0-D8C6-934D-A983-75F1B823E751}" type="presParOf" srcId="{B7F14D49-A085-3D44-87B4-F317C37308B7}" destId="{11B0EB7A-E1CB-0149-913A-5C5BC7D0341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8B9F29-A921-42A8-B7C3-DD517DA73E6C}" type="doc">
      <dgm:prSet loTypeId="urn:microsoft.com/office/officeart/2005/8/layout/hList1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id-ID"/>
        </a:p>
      </dgm:t>
    </dgm:pt>
    <dgm:pt modelId="{098C307B-68AD-4411-A22C-6B4C0D19AA28}">
      <dgm:prSet phldrT="[Text]"/>
      <dgm:spPr>
        <a:solidFill>
          <a:srgbClr val="929000">
            <a:alpha val="50000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d-ID" b="1" dirty="0">
              <a:solidFill>
                <a:schemeClr val="tx1"/>
              </a:solidFill>
            </a:rPr>
            <a:t>Social Sciences</a:t>
          </a:r>
        </a:p>
        <a:p>
          <a:pPr>
            <a:spcAft>
              <a:spcPct val="35000"/>
            </a:spcAft>
          </a:pPr>
          <a:r>
            <a:rPr lang="id-ID" b="1" dirty="0">
              <a:solidFill>
                <a:schemeClr val="tx1"/>
              </a:solidFill>
            </a:rPr>
            <a:t>(120 Menit)</a:t>
          </a:r>
        </a:p>
      </dgm:t>
    </dgm:pt>
    <dgm:pt modelId="{29A840CB-D6B9-4C66-9C1B-87F6BAEE97AD}" type="parTrans" cxnId="{45CFC8B6-7548-402A-A6E2-DFF28FBA4678}">
      <dgm:prSet/>
      <dgm:spPr/>
      <dgm:t>
        <a:bodyPr/>
        <a:lstStyle/>
        <a:p>
          <a:endParaRPr lang="id-ID"/>
        </a:p>
      </dgm:t>
    </dgm:pt>
    <dgm:pt modelId="{D6814A79-9F8A-4989-9A8F-D403E73834AC}" type="sibTrans" cxnId="{45CFC8B6-7548-402A-A6E2-DFF28FBA4678}">
      <dgm:prSet/>
      <dgm:spPr/>
      <dgm:t>
        <a:bodyPr/>
        <a:lstStyle/>
        <a:p>
          <a:endParaRPr lang="id-ID"/>
        </a:p>
      </dgm:t>
    </dgm:pt>
    <dgm:pt modelId="{E2108E8D-A84E-40D8-984E-35C77E6A2188}">
      <dgm:prSet phldrT="[Text]"/>
      <dgm:spPr>
        <a:solidFill>
          <a:srgbClr val="929000">
            <a:alpha val="90000"/>
          </a:srgbClr>
        </a:solidFill>
      </dgm:spPr>
      <dgm:t>
        <a:bodyPr/>
        <a:lstStyle/>
        <a:p>
          <a:r>
            <a:rPr lang="en-AU" dirty="0">
              <a:solidFill>
                <a:schemeClr val="bg1"/>
              </a:solidFill>
            </a:rPr>
            <a:t>Economics</a:t>
          </a:r>
          <a:endParaRPr lang="id-ID" dirty="0">
            <a:solidFill>
              <a:schemeClr val="bg1"/>
            </a:solidFill>
          </a:endParaRPr>
        </a:p>
      </dgm:t>
    </dgm:pt>
    <dgm:pt modelId="{D5265B92-6708-40D1-9D0E-04B03A69ED85}" type="parTrans" cxnId="{F7FE4920-1DED-48D7-B2E8-50910CE45BB5}">
      <dgm:prSet/>
      <dgm:spPr/>
      <dgm:t>
        <a:bodyPr/>
        <a:lstStyle/>
        <a:p>
          <a:endParaRPr lang="id-ID"/>
        </a:p>
      </dgm:t>
    </dgm:pt>
    <dgm:pt modelId="{EDCE46BA-8976-46B8-9608-E3B80F6A95EC}" type="sibTrans" cxnId="{F7FE4920-1DED-48D7-B2E8-50910CE45BB5}">
      <dgm:prSet/>
      <dgm:spPr/>
      <dgm:t>
        <a:bodyPr/>
        <a:lstStyle/>
        <a:p>
          <a:endParaRPr lang="id-ID"/>
        </a:p>
      </dgm:t>
    </dgm:pt>
    <dgm:pt modelId="{7C5E6217-24C8-4B20-9CC4-A61C546985BA}">
      <dgm:prSet/>
      <dgm:spPr>
        <a:solidFill>
          <a:srgbClr val="FFD579">
            <a:alpha val="90000"/>
          </a:srgbClr>
        </a:solidFill>
      </dgm:spPr>
      <dgm:t>
        <a:bodyPr/>
        <a:lstStyle/>
        <a:p>
          <a:r>
            <a:rPr lang="id-ID" dirty="0"/>
            <a:t>Biolog</a:t>
          </a:r>
          <a:r>
            <a:rPr lang="en-AU" dirty="0"/>
            <a:t>y</a:t>
          </a:r>
          <a:endParaRPr lang="id-ID" dirty="0"/>
        </a:p>
      </dgm:t>
    </dgm:pt>
    <dgm:pt modelId="{6780A5DE-3F7B-4B68-92BD-7F960D18E4E0}" type="parTrans" cxnId="{9D4550BF-1D29-4C19-BDA7-A73DE3AF7528}">
      <dgm:prSet/>
      <dgm:spPr/>
      <dgm:t>
        <a:bodyPr/>
        <a:lstStyle/>
        <a:p>
          <a:endParaRPr lang="id-ID"/>
        </a:p>
      </dgm:t>
    </dgm:pt>
    <dgm:pt modelId="{524A8FD9-CDB5-4411-86A9-D6769CCD234D}" type="sibTrans" cxnId="{9D4550BF-1D29-4C19-BDA7-A73DE3AF7528}">
      <dgm:prSet/>
      <dgm:spPr/>
      <dgm:t>
        <a:bodyPr/>
        <a:lstStyle/>
        <a:p>
          <a:endParaRPr lang="id-ID"/>
        </a:p>
      </dgm:t>
    </dgm:pt>
    <dgm:pt modelId="{FD46E092-3008-4970-8644-BC48559BF872}">
      <dgm:prSet/>
      <dgm:spPr>
        <a:solidFill>
          <a:srgbClr val="FFD579">
            <a:alpha val="90000"/>
          </a:srgbClr>
        </a:solidFill>
      </dgm:spPr>
      <dgm:t>
        <a:bodyPr/>
        <a:lstStyle/>
        <a:p>
          <a:r>
            <a:rPr lang="en-AU" dirty="0"/>
            <a:t>Physics</a:t>
          </a:r>
          <a:endParaRPr lang="id-ID" dirty="0"/>
        </a:p>
      </dgm:t>
    </dgm:pt>
    <dgm:pt modelId="{5EE725F3-3DFD-46EF-8AFC-AAE9BA0AE345}" type="parTrans" cxnId="{45C5C524-C6DA-43A1-A78C-2FD456AAA9F9}">
      <dgm:prSet/>
      <dgm:spPr/>
      <dgm:t>
        <a:bodyPr/>
        <a:lstStyle/>
        <a:p>
          <a:endParaRPr lang="id-ID"/>
        </a:p>
      </dgm:t>
    </dgm:pt>
    <dgm:pt modelId="{AE7E551A-8BF7-4636-9D58-3F5CAF205989}" type="sibTrans" cxnId="{45C5C524-C6DA-43A1-A78C-2FD456AAA9F9}">
      <dgm:prSet/>
      <dgm:spPr/>
      <dgm:t>
        <a:bodyPr/>
        <a:lstStyle/>
        <a:p>
          <a:endParaRPr lang="id-ID"/>
        </a:p>
      </dgm:t>
    </dgm:pt>
    <dgm:pt modelId="{2BBF86E2-91CB-4718-BC89-FAE74AD85C90}">
      <dgm:prSet/>
      <dgm:spPr>
        <a:solidFill>
          <a:srgbClr val="FFD579">
            <a:alpha val="90000"/>
          </a:srgbClr>
        </a:solidFill>
      </dgm:spPr>
      <dgm:t>
        <a:bodyPr/>
        <a:lstStyle/>
        <a:p>
          <a:r>
            <a:rPr lang="en-AU" dirty="0"/>
            <a:t>Chemistry</a:t>
          </a:r>
          <a:endParaRPr lang="id-ID" dirty="0"/>
        </a:p>
      </dgm:t>
    </dgm:pt>
    <dgm:pt modelId="{2F342A7E-1E2F-4984-84E8-7FAD50066914}" type="parTrans" cxnId="{7B0C7771-895E-4179-93FD-86D9E33797B7}">
      <dgm:prSet/>
      <dgm:spPr/>
      <dgm:t>
        <a:bodyPr/>
        <a:lstStyle/>
        <a:p>
          <a:endParaRPr lang="id-ID"/>
        </a:p>
      </dgm:t>
    </dgm:pt>
    <dgm:pt modelId="{02C940FE-084E-4361-B001-4354F88CF4CD}" type="sibTrans" cxnId="{7B0C7771-895E-4179-93FD-86D9E33797B7}">
      <dgm:prSet/>
      <dgm:spPr/>
      <dgm:t>
        <a:bodyPr/>
        <a:lstStyle/>
        <a:p>
          <a:endParaRPr lang="id-ID"/>
        </a:p>
      </dgm:t>
    </dgm:pt>
    <dgm:pt modelId="{D41BA44D-4E1C-4B47-95AC-9DF7126B3FD7}">
      <dgm:prSet/>
      <dgm:spPr>
        <a:solidFill>
          <a:srgbClr val="929000">
            <a:alpha val="90000"/>
          </a:srgbClr>
        </a:solidFill>
      </dgm:spPr>
      <dgm:t>
        <a:bodyPr/>
        <a:lstStyle/>
        <a:p>
          <a:r>
            <a:rPr lang="en-AU" dirty="0">
              <a:solidFill>
                <a:schemeClr val="bg1"/>
              </a:solidFill>
            </a:rPr>
            <a:t>Indonesian and World History</a:t>
          </a:r>
          <a:endParaRPr lang="id-ID" dirty="0">
            <a:solidFill>
              <a:schemeClr val="bg1"/>
            </a:solidFill>
          </a:endParaRPr>
        </a:p>
      </dgm:t>
    </dgm:pt>
    <dgm:pt modelId="{83D6D0B8-B0C5-4088-8668-9354A6EA83B8}" type="parTrans" cxnId="{3B0BA3E8-24A9-4F6F-A3AE-D8DD3128AAB1}">
      <dgm:prSet/>
      <dgm:spPr/>
      <dgm:t>
        <a:bodyPr/>
        <a:lstStyle/>
        <a:p>
          <a:endParaRPr lang="id-ID"/>
        </a:p>
      </dgm:t>
    </dgm:pt>
    <dgm:pt modelId="{D08075D7-8943-49A9-8591-0BC0BCE6C64E}" type="sibTrans" cxnId="{3B0BA3E8-24A9-4F6F-A3AE-D8DD3128AAB1}">
      <dgm:prSet/>
      <dgm:spPr/>
      <dgm:t>
        <a:bodyPr/>
        <a:lstStyle/>
        <a:p>
          <a:endParaRPr lang="id-ID"/>
        </a:p>
      </dgm:t>
    </dgm:pt>
    <dgm:pt modelId="{E3F02783-5443-4E46-9A45-E6AD74B4D445}">
      <dgm:prSet/>
      <dgm:spPr>
        <a:solidFill>
          <a:srgbClr val="929000">
            <a:alpha val="90000"/>
          </a:srgbClr>
        </a:solidFill>
      </dgm:spPr>
      <dgm:t>
        <a:bodyPr/>
        <a:lstStyle/>
        <a:p>
          <a:r>
            <a:rPr lang="id-ID" dirty="0">
              <a:solidFill>
                <a:schemeClr val="bg1"/>
              </a:solidFill>
            </a:rPr>
            <a:t>Geogra</a:t>
          </a:r>
          <a:r>
            <a:rPr lang="en-AU" dirty="0" err="1">
              <a:solidFill>
                <a:schemeClr val="bg1"/>
              </a:solidFill>
            </a:rPr>
            <a:t>phy</a:t>
          </a:r>
          <a:endParaRPr lang="id-ID" dirty="0">
            <a:solidFill>
              <a:schemeClr val="bg1"/>
            </a:solidFill>
          </a:endParaRPr>
        </a:p>
      </dgm:t>
    </dgm:pt>
    <dgm:pt modelId="{0FD9E846-C9EF-4976-AA1C-7DF410F86994}" type="parTrans" cxnId="{1C4BD2ED-A8E1-40C4-93C1-DFF796C54BC2}">
      <dgm:prSet/>
      <dgm:spPr/>
      <dgm:t>
        <a:bodyPr/>
        <a:lstStyle/>
        <a:p>
          <a:endParaRPr lang="id-ID"/>
        </a:p>
      </dgm:t>
    </dgm:pt>
    <dgm:pt modelId="{FC606DFF-5AAC-4463-9A45-54400FEC5BF7}" type="sibTrans" cxnId="{1C4BD2ED-A8E1-40C4-93C1-DFF796C54BC2}">
      <dgm:prSet/>
      <dgm:spPr/>
      <dgm:t>
        <a:bodyPr/>
        <a:lstStyle/>
        <a:p>
          <a:endParaRPr lang="id-ID"/>
        </a:p>
      </dgm:t>
    </dgm:pt>
    <dgm:pt modelId="{078B93F3-1FBC-4F05-BB4A-9B4A7454F7CA}">
      <dgm:prSet/>
      <dgm:spPr>
        <a:solidFill>
          <a:srgbClr val="929000">
            <a:alpha val="90000"/>
          </a:srgbClr>
        </a:solidFill>
      </dgm:spPr>
      <dgm:t>
        <a:bodyPr/>
        <a:lstStyle/>
        <a:p>
          <a:r>
            <a:rPr lang="en-AU" dirty="0">
              <a:solidFill>
                <a:schemeClr val="bg1"/>
              </a:solidFill>
            </a:rPr>
            <a:t>Sociology</a:t>
          </a:r>
          <a:endParaRPr lang="id-ID" dirty="0">
            <a:solidFill>
              <a:schemeClr val="bg1"/>
            </a:solidFill>
          </a:endParaRPr>
        </a:p>
      </dgm:t>
    </dgm:pt>
    <dgm:pt modelId="{CC37C95F-AB8B-44E4-B6BD-0F948B644385}" type="parTrans" cxnId="{0EB9434C-8CEF-463A-A2F4-CDD4D2881981}">
      <dgm:prSet/>
      <dgm:spPr/>
      <dgm:t>
        <a:bodyPr/>
        <a:lstStyle/>
        <a:p>
          <a:endParaRPr lang="id-ID"/>
        </a:p>
      </dgm:t>
    </dgm:pt>
    <dgm:pt modelId="{0C8D7A81-6AF0-42CA-8D18-217F9B606417}" type="sibTrans" cxnId="{0EB9434C-8CEF-463A-A2F4-CDD4D2881981}">
      <dgm:prSet/>
      <dgm:spPr/>
      <dgm:t>
        <a:bodyPr/>
        <a:lstStyle/>
        <a:p>
          <a:endParaRPr lang="id-ID"/>
        </a:p>
      </dgm:t>
    </dgm:pt>
    <dgm:pt modelId="{7E7B1DB1-A69A-434C-A66C-90B0DEFEF1D0}">
      <dgm:prSet phldrT="[Text]"/>
      <dgm:spPr>
        <a:solidFill>
          <a:srgbClr val="929000">
            <a:alpha val="90000"/>
          </a:srgbClr>
        </a:solidFill>
      </dgm:spPr>
      <dgm:t>
        <a:bodyPr/>
        <a:lstStyle/>
        <a:p>
          <a:r>
            <a:rPr lang="en-AU" dirty="0">
              <a:solidFill>
                <a:schemeClr val="bg1"/>
              </a:solidFill>
            </a:rPr>
            <a:t>Basic Mathematics</a:t>
          </a:r>
          <a:endParaRPr lang="id-ID" dirty="0">
            <a:solidFill>
              <a:schemeClr val="bg1"/>
            </a:solidFill>
          </a:endParaRPr>
        </a:p>
      </dgm:t>
    </dgm:pt>
    <dgm:pt modelId="{FA218F48-05CA-4A79-89B5-ADB59F78FC38}" type="parTrans" cxnId="{C91ABC44-AECD-4C1C-A087-B8F480118A03}">
      <dgm:prSet/>
      <dgm:spPr/>
      <dgm:t>
        <a:bodyPr/>
        <a:lstStyle/>
        <a:p>
          <a:endParaRPr lang="id-ID"/>
        </a:p>
      </dgm:t>
    </dgm:pt>
    <dgm:pt modelId="{FF9F7B0E-B937-4655-A1CE-BDD9C1AAFD6D}" type="sibTrans" cxnId="{C91ABC44-AECD-4C1C-A087-B8F480118A03}">
      <dgm:prSet/>
      <dgm:spPr/>
      <dgm:t>
        <a:bodyPr/>
        <a:lstStyle/>
        <a:p>
          <a:endParaRPr lang="id-ID"/>
        </a:p>
      </dgm:t>
    </dgm:pt>
    <dgm:pt modelId="{7F6DCA78-6ADB-4D65-B738-6F37FAD03127}">
      <dgm:prSet phldrT="[Text]"/>
      <dgm:spPr>
        <a:solidFill>
          <a:srgbClr val="FFD579">
            <a:alpha val="90000"/>
          </a:srgbClr>
        </a:solidFill>
      </dgm:spPr>
      <dgm:t>
        <a:bodyPr/>
        <a:lstStyle/>
        <a:p>
          <a:r>
            <a:rPr lang="en-AU" dirty="0"/>
            <a:t>Mathematics for Natural sciences</a:t>
          </a:r>
          <a:endParaRPr lang="id-ID" dirty="0"/>
        </a:p>
      </dgm:t>
    </dgm:pt>
    <dgm:pt modelId="{63F22487-1788-484D-BDFE-64D7F8DB9467}" type="sibTrans" cxnId="{1A8A90B8-F1FF-476F-8B94-C997569A901A}">
      <dgm:prSet/>
      <dgm:spPr/>
      <dgm:t>
        <a:bodyPr/>
        <a:lstStyle/>
        <a:p>
          <a:endParaRPr lang="id-ID"/>
        </a:p>
      </dgm:t>
    </dgm:pt>
    <dgm:pt modelId="{CA8607DB-6CAE-4172-B4EB-F62D66B503AB}" type="parTrans" cxnId="{1A8A90B8-F1FF-476F-8B94-C997569A901A}">
      <dgm:prSet/>
      <dgm:spPr/>
      <dgm:t>
        <a:bodyPr/>
        <a:lstStyle/>
        <a:p>
          <a:endParaRPr lang="id-ID"/>
        </a:p>
      </dgm:t>
    </dgm:pt>
    <dgm:pt modelId="{F41F6B28-97E9-4008-BA92-98524B917555}">
      <dgm:prSet phldrT="[Text]"/>
      <dgm:spPr>
        <a:solidFill>
          <a:srgbClr val="945200">
            <a:alpha val="90000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d-ID" b="1" dirty="0"/>
            <a:t>Natural Sciences</a:t>
          </a:r>
        </a:p>
        <a:p>
          <a:pPr>
            <a:spcAft>
              <a:spcPct val="35000"/>
            </a:spcAft>
          </a:pPr>
          <a:r>
            <a:rPr lang="id-ID" b="1" dirty="0"/>
            <a:t>(120 Menit)</a:t>
          </a:r>
        </a:p>
      </dgm:t>
    </dgm:pt>
    <dgm:pt modelId="{2A66FDA6-9101-4EAE-A58A-CA9BE204504E}" type="sibTrans" cxnId="{3F2E3BB7-B299-489B-B49D-592316960116}">
      <dgm:prSet/>
      <dgm:spPr/>
      <dgm:t>
        <a:bodyPr/>
        <a:lstStyle/>
        <a:p>
          <a:endParaRPr lang="id-ID"/>
        </a:p>
      </dgm:t>
    </dgm:pt>
    <dgm:pt modelId="{A6C818CC-4397-43AF-B5DA-1F599A47A6E7}" type="parTrans" cxnId="{3F2E3BB7-B299-489B-B49D-592316960116}">
      <dgm:prSet/>
      <dgm:spPr/>
      <dgm:t>
        <a:bodyPr/>
        <a:lstStyle/>
        <a:p>
          <a:endParaRPr lang="id-ID"/>
        </a:p>
      </dgm:t>
    </dgm:pt>
    <dgm:pt modelId="{830635EA-E2FB-4CD2-8EF6-4FF834921359}" type="pres">
      <dgm:prSet presAssocID="{A48B9F29-A921-42A8-B7C3-DD517DA73E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6B1459-C55F-45D0-8E6F-EC3DAAC5E64A}" type="pres">
      <dgm:prSet presAssocID="{F41F6B28-97E9-4008-BA92-98524B917555}" presName="composite" presStyleCnt="0"/>
      <dgm:spPr/>
    </dgm:pt>
    <dgm:pt modelId="{5F72CD33-B83C-4F21-914D-F58F0F93ED6C}" type="pres">
      <dgm:prSet presAssocID="{F41F6B28-97E9-4008-BA92-98524B917555}" presName="parTx" presStyleLbl="alignNode1" presStyleIdx="0" presStyleCnt="2" custLinFactNeighborX="318" custLinFactNeighborY="-220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59C7D-F1D9-4C6B-A672-D2AF4637D679}" type="pres">
      <dgm:prSet presAssocID="{F41F6B28-97E9-4008-BA92-98524B91755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3A83B-176A-4624-BFD9-DB9BE2C1722E}" type="pres">
      <dgm:prSet presAssocID="{2A66FDA6-9101-4EAE-A58A-CA9BE204504E}" presName="space" presStyleCnt="0"/>
      <dgm:spPr/>
    </dgm:pt>
    <dgm:pt modelId="{D889D23F-3865-4927-9121-03AD56ADB75A}" type="pres">
      <dgm:prSet presAssocID="{098C307B-68AD-4411-A22C-6B4C0D19AA28}" presName="composite" presStyleCnt="0"/>
      <dgm:spPr/>
    </dgm:pt>
    <dgm:pt modelId="{3BF5768C-8CAC-4304-A410-4627BC0BB3C5}" type="pres">
      <dgm:prSet presAssocID="{098C307B-68AD-4411-A22C-6B4C0D19AA2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A6147-3BC3-4E26-A39E-BFDB7CE1123C}" type="pres">
      <dgm:prSet presAssocID="{098C307B-68AD-4411-A22C-6B4C0D19AA2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7F479E-759A-4349-9652-011D17C71C96}" type="presOf" srcId="{E2108E8D-A84E-40D8-984E-35C77E6A2188}" destId="{6A4A6147-3BC3-4E26-A39E-BFDB7CE1123C}" srcOrd="0" destOrd="1" presId="urn:microsoft.com/office/officeart/2005/8/layout/hList1"/>
    <dgm:cxn modelId="{F7FE4920-1DED-48D7-B2E8-50910CE45BB5}" srcId="{098C307B-68AD-4411-A22C-6B4C0D19AA28}" destId="{E2108E8D-A84E-40D8-984E-35C77E6A2188}" srcOrd="1" destOrd="0" parTransId="{D5265B92-6708-40D1-9D0E-04B03A69ED85}" sibTransId="{EDCE46BA-8976-46B8-9608-E3B80F6A95EC}"/>
    <dgm:cxn modelId="{3F2E3BB7-B299-489B-B49D-592316960116}" srcId="{A48B9F29-A921-42A8-B7C3-DD517DA73E6C}" destId="{F41F6B28-97E9-4008-BA92-98524B917555}" srcOrd="0" destOrd="0" parTransId="{A6C818CC-4397-43AF-B5DA-1F599A47A6E7}" sibTransId="{2A66FDA6-9101-4EAE-A58A-CA9BE204504E}"/>
    <dgm:cxn modelId="{E41177C0-FC00-C14D-B669-BD5BE9C8B62E}" type="presOf" srcId="{7C5E6217-24C8-4B20-9CC4-A61C546985BA}" destId="{32259C7D-F1D9-4C6B-A672-D2AF4637D679}" srcOrd="0" destOrd="1" presId="urn:microsoft.com/office/officeart/2005/8/layout/hList1"/>
    <dgm:cxn modelId="{E8ABFE07-4C69-4D42-9591-4B3FA6E9AE23}" type="presOf" srcId="{FD46E092-3008-4970-8644-BC48559BF872}" destId="{32259C7D-F1D9-4C6B-A672-D2AF4637D679}" srcOrd="0" destOrd="2" presId="urn:microsoft.com/office/officeart/2005/8/layout/hList1"/>
    <dgm:cxn modelId="{76112385-364C-4848-82F3-BE6475267B99}" type="presOf" srcId="{7E7B1DB1-A69A-434C-A66C-90B0DEFEF1D0}" destId="{6A4A6147-3BC3-4E26-A39E-BFDB7CE1123C}" srcOrd="0" destOrd="0" presId="urn:microsoft.com/office/officeart/2005/8/layout/hList1"/>
    <dgm:cxn modelId="{45C5C524-C6DA-43A1-A78C-2FD456AAA9F9}" srcId="{F41F6B28-97E9-4008-BA92-98524B917555}" destId="{FD46E092-3008-4970-8644-BC48559BF872}" srcOrd="2" destOrd="0" parTransId="{5EE725F3-3DFD-46EF-8AFC-AAE9BA0AE345}" sibTransId="{AE7E551A-8BF7-4636-9D58-3F5CAF205989}"/>
    <dgm:cxn modelId="{BE7C310F-C1FB-0445-8920-20102F1916AD}" type="presOf" srcId="{F41F6B28-97E9-4008-BA92-98524B917555}" destId="{5F72CD33-B83C-4F21-914D-F58F0F93ED6C}" srcOrd="0" destOrd="0" presId="urn:microsoft.com/office/officeart/2005/8/layout/hList1"/>
    <dgm:cxn modelId="{0EB9434C-8CEF-463A-A2F4-CDD4D2881981}" srcId="{098C307B-68AD-4411-A22C-6B4C0D19AA28}" destId="{078B93F3-1FBC-4F05-BB4A-9B4A7454F7CA}" srcOrd="4" destOrd="0" parTransId="{CC37C95F-AB8B-44E4-B6BD-0F948B644385}" sibTransId="{0C8D7A81-6AF0-42CA-8D18-217F9B606417}"/>
    <dgm:cxn modelId="{7B0C7771-895E-4179-93FD-86D9E33797B7}" srcId="{F41F6B28-97E9-4008-BA92-98524B917555}" destId="{2BBF86E2-91CB-4718-BC89-FAE74AD85C90}" srcOrd="3" destOrd="0" parTransId="{2F342A7E-1E2F-4984-84E8-7FAD50066914}" sibTransId="{02C940FE-084E-4361-B001-4354F88CF4CD}"/>
    <dgm:cxn modelId="{45CFC8B6-7548-402A-A6E2-DFF28FBA4678}" srcId="{A48B9F29-A921-42A8-B7C3-DD517DA73E6C}" destId="{098C307B-68AD-4411-A22C-6B4C0D19AA28}" srcOrd="1" destOrd="0" parTransId="{29A840CB-D6B9-4C66-9C1B-87F6BAEE97AD}" sibTransId="{D6814A79-9F8A-4989-9A8F-D403E73834AC}"/>
    <dgm:cxn modelId="{1C4BD2ED-A8E1-40C4-93C1-DFF796C54BC2}" srcId="{098C307B-68AD-4411-A22C-6B4C0D19AA28}" destId="{E3F02783-5443-4E46-9A45-E6AD74B4D445}" srcOrd="3" destOrd="0" parTransId="{0FD9E846-C9EF-4976-AA1C-7DF410F86994}" sibTransId="{FC606DFF-5AAC-4463-9A45-54400FEC5BF7}"/>
    <dgm:cxn modelId="{3BB1A143-2594-DF4B-B4D9-FAE78C4E4715}" type="presOf" srcId="{078B93F3-1FBC-4F05-BB4A-9B4A7454F7CA}" destId="{6A4A6147-3BC3-4E26-A39E-BFDB7CE1123C}" srcOrd="0" destOrd="4" presId="urn:microsoft.com/office/officeart/2005/8/layout/hList1"/>
    <dgm:cxn modelId="{1A8A90B8-F1FF-476F-8B94-C997569A901A}" srcId="{F41F6B28-97E9-4008-BA92-98524B917555}" destId="{7F6DCA78-6ADB-4D65-B738-6F37FAD03127}" srcOrd="0" destOrd="0" parTransId="{CA8607DB-6CAE-4172-B4EB-F62D66B503AB}" sibTransId="{63F22487-1788-484D-BDFE-64D7F8DB9467}"/>
    <dgm:cxn modelId="{27BD2179-8820-5F46-9FC5-AF8C80E97C17}" type="presOf" srcId="{098C307B-68AD-4411-A22C-6B4C0D19AA28}" destId="{3BF5768C-8CAC-4304-A410-4627BC0BB3C5}" srcOrd="0" destOrd="0" presId="urn:microsoft.com/office/officeart/2005/8/layout/hList1"/>
    <dgm:cxn modelId="{60280225-6985-E144-AB6C-56760DBBFAEC}" type="presOf" srcId="{E3F02783-5443-4E46-9A45-E6AD74B4D445}" destId="{6A4A6147-3BC3-4E26-A39E-BFDB7CE1123C}" srcOrd="0" destOrd="3" presId="urn:microsoft.com/office/officeart/2005/8/layout/hList1"/>
    <dgm:cxn modelId="{22A40074-C0D1-4041-9E68-EF2FCF125F83}" type="presOf" srcId="{7F6DCA78-6ADB-4D65-B738-6F37FAD03127}" destId="{32259C7D-F1D9-4C6B-A672-D2AF4637D679}" srcOrd="0" destOrd="0" presId="urn:microsoft.com/office/officeart/2005/8/layout/hList1"/>
    <dgm:cxn modelId="{6CF6A4C1-2DA1-7D45-838E-8C3D52891343}" type="presOf" srcId="{2BBF86E2-91CB-4718-BC89-FAE74AD85C90}" destId="{32259C7D-F1D9-4C6B-A672-D2AF4637D679}" srcOrd="0" destOrd="3" presId="urn:microsoft.com/office/officeart/2005/8/layout/hList1"/>
    <dgm:cxn modelId="{2EF2A945-1B00-6542-B80A-A4D1B950FC50}" type="presOf" srcId="{A48B9F29-A921-42A8-B7C3-DD517DA73E6C}" destId="{830635EA-E2FB-4CD2-8EF6-4FF834921359}" srcOrd="0" destOrd="0" presId="urn:microsoft.com/office/officeart/2005/8/layout/hList1"/>
    <dgm:cxn modelId="{C91ABC44-AECD-4C1C-A087-B8F480118A03}" srcId="{098C307B-68AD-4411-A22C-6B4C0D19AA28}" destId="{7E7B1DB1-A69A-434C-A66C-90B0DEFEF1D0}" srcOrd="0" destOrd="0" parTransId="{FA218F48-05CA-4A79-89B5-ADB59F78FC38}" sibTransId="{FF9F7B0E-B937-4655-A1CE-BDD9C1AAFD6D}"/>
    <dgm:cxn modelId="{3B0BA3E8-24A9-4F6F-A3AE-D8DD3128AAB1}" srcId="{098C307B-68AD-4411-A22C-6B4C0D19AA28}" destId="{D41BA44D-4E1C-4B47-95AC-9DF7126B3FD7}" srcOrd="2" destOrd="0" parTransId="{83D6D0B8-B0C5-4088-8668-9354A6EA83B8}" sibTransId="{D08075D7-8943-49A9-8591-0BC0BCE6C64E}"/>
    <dgm:cxn modelId="{9D4550BF-1D29-4C19-BDA7-A73DE3AF7528}" srcId="{F41F6B28-97E9-4008-BA92-98524B917555}" destId="{7C5E6217-24C8-4B20-9CC4-A61C546985BA}" srcOrd="1" destOrd="0" parTransId="{6780A5DE-3F7B-4B68-92BD-7F960D18E4E0}" sibTransId="{524A8FD9-CDB5-4411-86A9-D6769CCD234D}"/>
    <dgm:cxn modelId="{6B1BA124-9E07-4A43-8C8A-1CDB39BE09DA}" type="presOf" srcId="{D41BA44D-4E1C-4B47-95AC-9DF7126B3FD7}" destId="{6A4A6147-3BC3-4E26-A39E-BFDB7CE1123C}" srcOrd="0" destOrd="2" presId="urn:microsoft.com/office/officeart/2005/8/layout/hList1"/>
    <dgm:cxn modelId="{ED496D2A-1F89-F345-843B-79665BA18131}" type="presParOf" srcId="{830635EA-E2FB-4CD2-8EF6-4FF834921359}" destId="{E66B1459-C55F-45D0-8E6F-EC3DAAC5E64A}" srcOrd="0" destOrd="0" presId="urn:microsoft.com/office/officeart/2005/8/layout/hList1"/>
    <dgm:cxn modelId="{2618ED4A-BDB1-0A40-87DA-52AF01D866DA}" type="presParOf" srcId="{E66B1459-C55F-45D0-8E6F-EC3DAAC5E64A}" destId="{5F72CD33-B83C-4F21-914D-F58F0F93ED6C}" srcOrd="0" destOrd="0" presId="urn:microsoft.com/office/officeart/2005/8/layout/hList1"/>
    <dgm:cxn modelId="{9E48A5A8-ACD1-9D40-B1E0-3C12B8EFBA3B}" type="presParOf" srcId="{E66B1459-C55F-45D0-8E6F-EC3DAAC5E64A}" destId="{32259C7D-F1D9-4C6B-A672-D2AF4637D679}" srcOrd="1" destOrd="0" presId="urn:microsoft.com/office/officeart/2005/8/layout/hList1"/>
    <dgm:cxn modelId="{4D9617F6-366C-2F44-BC74-F0468C7B61D8}" type="presParOf" srcId="{830635EA-E2FB-4CD2-8EF6-4FF834921359}" destId="{79F3A83B-176A-4624-BFD9-DB9BE2C1722E}" srcOrd="1" destOrd="0" presId="urn:microsoft.com/office/officeart/2005/8/layout/hList1"/>
    <dgm:cxn modelId="{AD879E83-9AFA-CB4A-91F3-7FC1C81489A3}" type="presParOf" srcId="{830635EA-E2FB-4CD2-8EF6-4FF834921359}" destId="{D889D23F-3865-4927-9121-03AD56ADB75A}" srcOrd="2" destOrd="0" presId="urn:microsoft.com/office/officeart/2005/8/layout/hList1"/>
    <dgm:cxn modelId="{972DE886-3EF5-5248-B973-6C907D1571BF}" type="presParOf" srcId="{D889D23F-3865-4927-9121-03AD56ADB75A}" destId="{3BF5768C-8CAC-4304-A410-4627BC0BB3C5}" srcOrd="0" destOrd="0" presId="urn:microsoft.com/office/officeart/2005/8/layout/hList1"/>
    <dgm:cxn modelId="{AA947ED9-5755-6A41-B648-A18E2DAEE3A9}" type="presParOf" srcId="{D889D23F-3865-4927-9121-03AD56ADB75A}" destId="{6A4A6147-3BC3-4E26-A39E-BFDB7CE112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8B9F29-A921-42A8-B7C3-DD517DA73E6C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A2E3A552-16BC-4E10-BD12-8032359F0F20}">
      <dgm:prSet phldrT="[Text]" custT="1"/>
      <dgm:spPr>
        <a:solidFill>
          <a:srgbClr val="9452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/>
            <a:t>KA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/>
            <a:t>(</a:t>
          </a:r>
          <a:r>
            <a:rPr lang="id-ID" sz="1200" b="1" dirty="0"/>
            <a:t>Kemampuan IPA</a:t>
          </a:r>
          <a:r>
            <a:rPr lang="en-US" sz="1200" b="1" dirty="0"/>
            <a:t>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/>
            <a:t>12</a:t>
          </a:r>
          <a:r>
            <a:rPr lang="id-ID" sz="1200" b="1" dirty="0"/>
            <a:t>0 Menit</a:t>
          </a:r>
        </a:p>
      </dgm:t>
    </dgm:pt>
    <dgm:pt modelId="{A45093A6-6D01-4C3E-88FC-5C2A9BF9482F}" type="parTrans" cxnId="{973DFABF-CE89-4C3A-B02D-14A1E3A2A68D}">
      <dgm:prSet/>
      <dgm:spPr/>
      <dgm:t>
        <a:bodyPr/>
        <a:lstStyle/>
        <a:p>
          <a:endParaRPr lang="id-ID" sz="1200"/>
        </a:p>
      </dgm:t>
    </dgm:pt>
    <dgm:pt modelId="{1F101BA1-C046-4C3B-BDE7-D3D29B253D34}" type="sibTrans" cxnId="{973DFABF-CE89-4C3A-B02D-14A1E3A2A68D}">
      <dgm:prSet/>
      <dgm:spPr/>
      <dgm:t>
        <a:bodyPr/>
        <a:lstStyle/>
        <a:p>
          <a:endParaRPr lang="id-ID" sz="1200"/>
        </a:p>
      </dgm:t>
    </dgm:pt>
    <dgm:pt modelId="{5EC49D55-C3DD-4863-8EA4-934F4DB5510F}">
      <dgm:prSet phldrT="[Text]" custT="1"/>
      <dgm:spPr>
        <a:solidFill>
          <a:srgbClr val="F1D7C5">
            <a:alpha val="90000"/>
          </a:srgbClr>
        </a:solidFill>
      </dgm:spPr>
      <dgm:t>
        <a:bodyPr/>
        <a:lstStyle/>
        <a:p>
          <a:r>
            <a:rPr lang="id-ID" sz="1400" dirty="0"/>
            <a:t>Matematika IPA</a:t>
          </a:r>
        </a:p>
      </dgm:t>
    </dgm:pt>
    <dgm:pt modelId="{9CC3A99A-D209-47D9-A32B-10764F8BF971}" type="parTrans" cxnId="{B7A8BD1F-FB77-4C1A-A153-D2E5A0B3DBE5}">
      <dgm:prSet/>
      <dgm:spPr/>
      <dgm:t>
        <a:bodyPr/>
        <a:lstStyle/>
        <a:p>
          <a:endParaRPr lang="id-ID" sz="1200"/>
        </a:p>
      </dgm:t>
    </dgm:pt>
    <dgm:pt modelId="{426FB3BA-E9CF-4EE4-8652-987E4B0A5816}" type="sibTrans" cxnId="{B7A8BD1F-FB77-4C1A-A153-D2E5A0B3DBE5}">
      <dgm:prSet/>
      <dgm:spPr/>
      <dgm:t>
        <a:bodyPr/>
        <a:lstStyle/>
        <a:p>
          <a:endParaRPr lang="id-ID" sz="1200"/>
        </a:p>
      </dgm:t>
    </dgm:pt>
    <dgm:pt modelId="{F41F6B28-97E9-4008-BA92-98524B917555}">
      <dgm:prSet phldrT="[Text]" custT="1"/>
      <dgm:spPr>
        <a:solidFill>
          <a:srgbClr val="9290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200" b="1" dirty="0"/>
            <a:t>KD </a:t>
          </a:r>
        </a:p>
        <a:p>
          <a:pPr>
            <a:spcAft>
              <a:spcPts val="0"/>
            </a:spcAft>
          </a:pPr>
          <a:r>
            <a:rPr lang="en-US" sz="1200" b="1" dirty="0"/>
            <a:t>(</a:t>
          </a:r>
          <a:r>
            <a:rPr lang="id-ID" sz="1200" b="1" dirty="0"/>
            <a:t>Kemampuan Dasar</a:t>
          </a:r>
          <a:r>
            <a:rPr lang="en-US" sz="1200" b="1" dirty="0"/>
            <a:t>)</a:t>
          </a:r>
        </a:p>
        <a:p>
          <a:pPr>
            <a:spcAft>
              <a:spcPts val="0"/>
            </a:spcAft>
          </a:pPr>
          <a:r>
            <a:rPr lang="en-AU" sz="1200" b="1" dirty="0"/>
            <a:t>60</a:t>
          </a:r>
          <a:r>
            <a:rPr lang="id-ID" sz="1200" b="1" dirty="0"/>
            <a:t> Menit</a:t>
          </a:r>
        </a:p>
      </dgm:t>
    </dgm:pt>
    <dgm:pt modelId="{A6C818CC-4397-43AF-B5DA-1F599A47A6E7}" type="parTrans" cxnId="{3F2E3BB7-B299-489B-B49D-592316960116}">
      <dgm:prSet/>
      <dgm:spPr/>
      <dgm:t>
        <a:bodyPr/>
        <a:lstStyle/>
        <a:p>
          <a:endParaRPr lang="id-ID" sz="1200"/>
        </a:p>
      </dgm:t>
    </dgm:pt>
    <dgm:pt modelId="{2A66FDA6-9101-4EAE-A58A-CA9BE204504E}" type="sibTrans" cxnId="{3F2E3BB7-B299-489B-B49D-592316960116}">
      <dgm:prSet/>
      <dgm:spPr/>
      <dgm:t>
        <a:bodyPr/>
        <a:lstStyle/>
        <a:p>
          <a:endParaRPr lang="id-ID" sz="1200"/>
        </a:p>
      </dgm:t>
    </dgm:pt>
    <dgm:pt modelId="{7F6DCA78-6ADB-4D65-B738-6F37FAD03127}">
      <dgm:prSet phldrT="[Text]" custT="1"/>
      <dgm:spPr>
        <a:solidFill>
          <a:srgbClr val="F1FCD9"/>
        </a:solidFill>
      </dgm:spPr>
      <dgm:t>
        <a:bodyPr/>
        <a:lstStyle/>
        <a:p>
          <a:r>
            <a:rPr lang="id-ID" sz="1400" dirty="0"/>
            <a:t>Matematika Dasar</a:t>
          </a:r>
        </a:p>
      </dgm:t>
    </dgm:pt>
    <dgm:pt modelId="{CA8607DB-6CAE-4172-B4EB-F62D66B503AB}" type="parTrans" cxnId="{1A8A90B8-F1FF-476F-8B94-C997569A901A}">
      <dgm:prSet/>
      <dgm:spPr/>
      <dgm:t>
        <a:bodyPr/>
        <a:lstStyle/>
        <a:p>
          <a:endParaRPr lang="id-ID" sz="1200"/>
        </a:p>
      </dgm:t>
    </dgm:pt>
    <dgm:pt modelId="{63F22487-1788-484D-BDFE-64D7F8DB9467}" type="sibTrans" cxnId="{1A8A90B8-F1FF-476F-8B94-C997569A901A}">
      <dgm:prSet/>
      <dgm:spPr/>
      <dgm:t>
        <a:bodyPr/>
        <a:lstStyle/>
        <a:p>
          <a:endParaRPr lang="id-ID" sz="1200"/>
        </a:p>
      </dgm:t>
    </dgm:pt>
    <dgm:pt modelId="{098C307B-68AD-4411-A22C-6B4C0D19AA28}">
      <dgm:prSet phldrT="[Text]" custT="1"/>
      <dgm:spPr>
        <a:solidFill>
          <a:srgbClr val="FF9300"/>
        </a:solidFill>
      </dgm:spPr>
      <dgm:t>
        <a:bodyPr/>
        <a:lstStyle/>
        <a:p>
          <a:pPr>
            <a:spcAft>
              <a:spcPts val="0"/>
            </a:spcAft>
          </a:pPr>
          <a:r>
            <a:rPr lang="id-ID" sz="1200" b="1" dirty="0"/>
            <a:t>Esai</a:t>
          </a:r>
        </a:p>
        <a:p>
          <a:pPr>
            <a:spcAft>
              <a:spcPts val="0"/>
            </a:spcAft>
          </a:pPr>
          <a:r>
            <a:rPr lang="id-ID" sz="1200" b="1" dirty="0"/>
            <a:t>45 Menit</a:t>
          </a:r>
        </a:p>
      </dgm:t>
    </dgm:pt>
    <dgm:pt modelId="{29A840CB-D6B9-4C66-9C1B-87F6BAEE97AD}" type="parTrans" cxnId="{45CFC8B6-7548-402A-A6E2-DFF28FBA4678}">
      <dgm:prSet/>
      <dgm:spPr/>
      <dgm:t>
        <a:bodyPr/>
        <a:lstStyle/>
        <a:p>
          <a:endParaRPr lang="id-ID" sz="1200"/>
        </a:p>
      </dgm:t>
    </dgm:pt>
    <dgm:pt modelId="{D6814A79-9F8A-4989-9A8F-D403E73834AC}" type="sibTrans" cxnId="{45CFC8B6-7548-402A-A6E2-DFF28FBA4678}">
      <dgm:prSet/>
      <dgm:spPr/>
      <dgm:t>
        <a:bodyPr/>
        <a:lstStyle/>
        <a:p>
          <a:endParaRPr lang="id-ID" sz="1200"/>
        </a:p>
      </dgm:t>
    </dgm:pt>
    <dgm:pt modelId="{E2108E8D-A84E-40D8-984E-35C77E6A2188}">
      <dgm:prSet phldrT="[Text]" custT="1"/>
      <dgm:spPr>
        <a:solidFill>
          <a:srgbClr val="FFD579">
            <a:alpha val="90000"/>
          </a:srgbClr>
        </a:solidFill>
      </dgm:spPr>
      <dgm:t>
        <a:bodyPr/>
        <a:lstStyle/>
        <a:p>
          <a:r>
            <a:rPr lang="id-ID" sz="1400" dirty="0"/>
            <a:t>Menulis Esai</a:t>
          </a:r>
        </a:p>
      </dgm:t>
    </dgm:pt>
    <dgm:pt modelId="{D5265B92-6708-40D1-9D0E-04B03A69ED85}" type="parTrans" cxnId="{F7FE4920-1DED-48D7-B2E8-50910CE45BB5}">
      <dgm:prSet/>
      <dgm:spPr/>
      <dgm:t>
        <a:bodyPr/>
        <a:lstStyle/>
        <a:p>
          <a:endParaRPr lang="id-ID" sz="1200"/>
        </a:p>
      </dgm:t>
    </dgm:pt>
    <dgm:pt modelId="{EDCE46BA-8976-46B8-9608-E3B80F6A95EC}" type="sibTrans" cxnId="{F7FE4920-1DED-48D7-B2E8-50910CE45BB5}">
      <dgm:prSet/>
      <dgm:spPr/>
      <dgm:t>
        <a:bodyPr/>
        <a:lstStyle/>
        <a:p>
          <a:endParaRPr lang="id-ID" sz="1200"/>
        </a:p>
      </dgm:t>
    </dgm:pt>
    <dgm:pt modelId="{83C7B8EC-1D7B-4387-A53A-3F089052603D}">
      <dgm:prSet custT="1"/>
      <dgm:spPr>
        <a:solidFill>
          <a:srgbClr val="F1D7C5">
            <a:alpha val="90000"/>
          </a:srgbClr>
        </a:solidFill>
      </dgm:spPr>
      <dgm:t>
        <a:bodyPr/>
        <a:lstStyle/>
        <a:p>
          <a:endParaRPr lang="id-ID" sz="1200" dirty="0"/>
        </a:p>
      </dgm:t>
    </dgm:pt>
    <dgm:pt modelId="{43BA2E21-A0E3-4230-B32F-6667E79B27AD}" type="parTrans" cxnId="{D826B54A-06F8-4174-8799-61E7B100379F}">
      <dgm:prSet/>
      <dgm:spPr/>
      <dgm:t>
        <a:bodyPr/>
        <a:lstStyle/>
        <a:p>
          <a:endParaRPr lang="id-ID" sz="1200"/>
        </a:p>
      </dgm:t>
    </dgm:pt>
    <dgm:pt modelId="{504645E8-2160-4856-B4A1-7A78049D6AC2}" type="sibTrans" cxnId="{D826B54A-06F8-4174-8799-61E7B100379F}">
      <dgm:prSet/>
      <dgm:spPr/>
      <dgm:t>
        <a:bodyPr/>
        <a:lstStyle/>
        <a:p>
          <a:endParaRPr lang="id-ID" sz="1200"/>
        </a:p>
      </dgm:t>
    </dgm:pt>
    <dgm:pt modelId="{94592FB0-F94B-E845-BBB1-3E15A66F639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/>
            <a:t>KS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/>
            <a:t>(</a:t>
          </a:r>
          <a:r>
            <a:rPr lang="id-ID" sz="1200" b="1" dirty="0"/>
            <a:t>Kemampuan IPS</a:t>
          </a:r>
          <a:r>
            <a:rPr lang="en-US" sz="1200" b="1" dirty="0"/>
            <a:t>)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d-ID" sz="1200" b="1" dirty="0"/>
            <a:t>60 Menit</a:t>
          </a:r>
          <a:endParaRPr lang="en-US" sz="1200" dirty="0"/>
        </a:p>
      </dgm:t>
    </dgm:pt>
    <dgm:pt modelId="{760EE82A-8CD4-DD43-8C2E-482DF04EFDF8}" type="parTrans" cxnId="{DEBAE188-5CE2-A844-B045-E76728B99C19}">
      <dgm:prSet/>
      <dgm:spPr/>
      <dgm:t>
        <a:bodyPr/>
        <a:lstStyle/>
        <a:p>
          <a:endParaRPr lang="en-US"/>
        </a:p>
      </dgm:t>
    </dgm:pt>
    <dgm:pt modelId="{DEE23FA2-3BA3-D148-BD78-B6A6B8FCCC04}" type="sibTrans" cxnId="{DEBAE188-5CE2-A844-B045-E76728B99C19}">
      <dgm:prSet/>
      <dgm:spPr/>
      <dgm:t>
        <a:bodyPr/>
        <a:lstStyle/>
        <a:p>
          <a:endParaRPr lang="en-US"/>
        </a:p>
      </dgm:t>
    </dgm:pt>
    <dgm:pt modelId="{FF05D037-ADB4-D147-9642-45F4902F1DBD}">
      <dgm:prSet custT="1"/>
      <dgm:spPr/>
      <dgm:t>
        <a:bodyPr/>
        <a:lstStyle/>
        <a:p>
          <a:r>
            <a:rPr lang="id-ID" sz="1400" dirty="0"/>
            <a:t>Ekonomi</a:t>
          </a:r>
          <a:endParaRPr lang="en-US" sz="1400" dirty="0"/>
        </a:p>
      </dgm:t>
    </dgm:pt>
    <dgm:pt modelId="{6E94C9F3-D1EB-9240-9E4A-70A8DD55E06C}" type="parTrans" cxnId="{5574455B-F8EC-C346-BC40-2E946948F15C}">
      <dgm:prSet/>
      <dgm:spPr/>
      <dgm:t>
        <a:bodyPr/>
        <a:lstStyle/>
        <a:p>
          <a:endParaRPr lang="en-US"/>
        </a:p>
      </dgm:t>
    </dgm:pt>
    <dgm:pt modelId="{F13FB64E-022C-AD4F-BBF8-79C427E83DC0}" type="sibTrans" cxnId="{5574455B-F8EC-C346-BC40-2E946948F15C}">
      <dgm:prSet/>
      <dgm:spPr/>
      <dgm:t>
        <a:bodyPr/>
        <a:lstStyle/>
        <a:p>
          <a:endParaRPr lang="en-US"/>
        </a:p>
      </dgm:t>
    </dgm:pt>
    <dgm:pt modelId="{7410AC3A-3DC1-644B-B889-3EF752E823F4}">
      <dgm:prSet custT="1"/>
      <dgm:spPr/>
      <dgm:t>
        <a:bodyPr/>
        <a:lstStyle/>
        <a:p>
          <a:r>
            <a:rPr lang="id-ID" sz="1400"/>
            <a:t>Sejarah</a:t>
          </a:r>
          <a:endParaRPr lang="id-ID" sz="1400" dirty="0"/>
        </a:p>
      </dgm:t>
    </dgm:pt>
    <dgm:pt modelId="{9C80267E-E53A-9C4C-9B1B-75A8BE68DEC1}" type="parTrans" cxnId="{29CFEB77-6A79-424C-BD11-D9D5FAC67493}">
      <dgm:prSet/>
      <dgm:spPr/>
      <dgm:t>
        <a:bodyPr/>
        <a:lstStyle/>
        <a:p>
          <a:endParaRPr lang="en-US"/>
        </a:p>
      </dgm:t>
    </dgm:pt>
    <dgm:pt modelId="{49512619-7021-3642-BD11-545F12982B96}" type="sibTrans" cxnId="{29CFEB77-6A79-424C-BD11-D9D5FAC67493}">
      <dgm:prSet/>
      <dgm:spPr/>
      <dgm:t>
        <a:bodyPr/>
        <a:lstStyle/>
        <a:p>
          <a:endParaRPr lang="en-US"/>
        </a:p>
      </dgm:t>
    </dgm:pt>
    <dgm:pt modelId="{88CEDC67-94DC-F341-9CA7-0B4BEAB9BDBA}">
      <dgm:prSet custT="1"/>
      <dgm:spPr/>
      <dgm:t>
        <a:bodyPr/>
        <a:lstStyle/>
        <a:p>
          <a:r>
            <a:rPr lang="id-ID" sz="1400" dirty="0"/>
            <a:t>Geografi</a:t>
          </a:r>
        </a:p>
      </dgm:t>
    </dgm:pt>
    <dgm:pt modelId="{B46D7D2E-6BCE-8646-8820-DDD6D5130DD1}" type="parTrans" cxnId="{657D92D7-43B4-9740-9ED9-197C374D1835}">
      <dgm:prSet/>
      <dgm:spPr/>
      <dgm:t>
        <a:bodyPr/>
        <a:lstStyle/>
        <a:p>
          <a:endParaRPr lang="en-US"/>
        </a:p>
      </dgm:t>
    </dgm:pt>
    <dgm:pt modelId="{A13C6182-3EF6-704A-AD41-2AEDF171A332}" type="sibTrans" cxnId="{657D92D7-43B4-9740-9ED9-197C374D1835}">
      <dgm:prSet/>
      <dgm:spPr/>
      <dgm:t>
        <a:bodyPr/>
        <a:lstStyle/>
        <a:p>
          <a:endParaRPr lang="en-US"/>
        </a:p>
      </dgm:t>
    </dgm:pt>
    <dgm:pt modelId="{68C909D7-FB64-4741-B855-98134E9EEE67}">
      <dgm:prSet custT="1"/>
      <dgm:spPr/>
      <dgm:t>
        <a:bodyPr/>
        <a:lstStyle/>
        <a:p>
          <a:r>
            <a:rPr lang="en-AU" sz="1400" dirty="0" err="1"/>
            <a:t>Sosiologi</a:t>
          </a:r>
          <a:endParaRPr lang="en-US" sz="1400" dirty="0"/>
        </a:p>
      </dgm:t>
    </dgm:pt>
    <dgm:pt modelId="{F486B134-6711-1B49-82F3-6536DB3687CF}" type="parTrans" cxnId="{419A9702-3724-A542-8E76-A8BF6F42AF9A}">
      <dgm:prSet/>
      <dgm:spPr/>
      <dgm:t>
        <a:bodyPr/>
        <a:lstStyle/>
        <a:p>
          <a:endParaRPr lang="en-US"/>
        </a:p>
      </dgm:t>
    </dgm:pt>
    <dgm:pt modelId="{C7467826-6D37-774B-B68C-39B730D1AF36}" type="sibTrans" cxnId="{419A9702-3724-A542-8E76-A8BF6F42AF9A}">
      <dgm:prSet/>
      <dgm:spPr/>
      <dgm:t>
        <a:bodyPr/>
        <a:lstStyle/>
        <a:p>
          <a:endParaRPr lang="en-US"/>
        </a:p>
      </dgm:t>
    </dgm:pt>
    <dgm:pt modelId="{826D9C1D-96A5-C447-A073-74247CD544B0}">
      <dgm:prSet custT="1"/>
      <dgm:spPr/>
      <dgm:t>
        <a:bodyPr/>
        <a:lstStyle/>
        <a:p>
          <a:r>
            <a:rPr lang="id-ID" sz="1400" dirty="0"/>
            <a:t>Bahasa Indonesia</a:t>
          </a:r>
        </a:p>
      </dgm:t>
    </dgm:pt>
    <dgm:pt modelId="{24722E90-D939-0847-9C3B-45B011117DF0}" type="parTrans" cxnId="{F0893099-4734-9A4A-8762-EFF35E55AEF7}">
      <dgm:prSet/>
      <dgm:spPr/>
      <dgm:t>
        <a:bodyPr/>
        <a:lstStyle/>
        <a:p>
          <a:endParaRPr lang="en-US"/>
        </a:p>
      </dgm:t>
    </dgm:pt>
    <dgm:pt modelId="{1D01DCDC-4450-5E40-87F5-DF80E758A9B5}" type="sibTrans" cxnId="{F0893099-4734-9A4A-8762-EFF35E55AEF7}">
      <dgm:prSet/>
      <dgm:spPr/>
      <dgm:t>
        <a:bodyPr/>
        <a:lstStyle/>
        <a:p>
          <a:endParaRPr lang="en-US"/>
        </a:p>
      </dgm:t>
    </dgm:pt>
    <dgm:pt modelId="{8595D2B5-60D6-CE41-8EF5-79688F583A08}">
      <dgm:prSet custT="1"/>
      <dgm:spPr/>
      <dgm:t>
        <a:bodyPr/>
        <a:lstStyle/>
        <a:p>
          <a:r>
            <a:rPr lang="id-ID" sz="1400" dirty="0"/>
            <a:t>Bahasa Inggris</a:t>
          </a:r>
        </a:p>
      </dgm:t>
    </dgm:pt>
    <dgm:pt modelId="{9C5FA6A4-F16A-844B-92F8-1FFFBF0DCF49}" type="parTrans" cxnId="{83E51B1A-C43E-F440-8FC0-422F7CA5001A}">
      <dgm:prSet/>
      <dgm:spPr/>
      <dgm:t>
        <a:bodyPr/>
        <a:lstStyle/>
        <a:p>
          <a:endParaRPr lang="en-US"/>
        </a:p>
      </dgm:t>
    </dgm:pt>
    <dgm:pt modelId="{C8F085F3-196D-5843-9E91-5FCD9EF8BBE2}" type="sibTrans" cxnId="{83E51B1A-C43E-F440-8FC0-422F7CA5001A}">
      <dgm:prSet/>
      <dgm:spPr/>
      <dgm:t>
        <a:bodyPr/>
        <a:lstStyle/>
        <a:p>
          <a:endParaRPr lang="en-US"/>
        </a:p>
      </dgm:t>
    </dgm:pt>
    <dgm:pt modelId="{21E8CF32-55F2-6243-9101-86E3C21608F1}">
      <dgm:prSet custT="1"/>
      <dgm:spPr/>
      <dgm:t>
        <a:bodyPr/>
        <a:lstStyle/>
        <a:p>
          <a:r>
            <a:rPr lang="id-ID" sz="1400" dirty="0"/>
            <a:t>Biologi</a:t>
          </a:r>
        </a:p>
      </dgm:t>
    </dgm:pt>
    <dgm:pt modelId="{09D6999A-8213-5143-B17D-4651F424AE08}" type="parTrans" cxnId="{7DE5A25F-C216-9A42-A596-415B532138B2}">
      <dgm:prSet/>
      <dgm:spPr/>
      <dgm:t>
        <a:bodyPr/>
        <a:lstStyle/>
        <a:p>
          <a:endParaRPr lang="en-US"/>
        </a:p>
      </dgm:t>
    </dgm:pt>
    <dgm:pt modelId="{7857E2B9-686A-1A41-AFFD-7348DF294255}" type="sibTrans" cxnId="{7DE5A25F-C216-9A42-A596-415B532138B2}">
      <dgm:prSet/>
      <dgm:spPr/>
      <dgm:t>
        <a:bodyPr/>
        <a:lstStyle/>
        <a:p>
          <a:endParaRPr lang="en-US"/>
        </a:p>
      </dgm:t>
    </dgm:pt>
    <dgm:pt modelId="{23F5E765-2F44-F14B-AC51-BB4675324091}">
      <dgm:prSet custT="1"/>
      <dgm:spPr/>
      <dgm:t>
        <a:bodyPr/>
        <a:lstStyle/>
        <a:p>
          <a:r>
            <a:rPr lang="id-ID" sz="1400"/>
            <a:t>Fisika</a:t>
          </a:r>
          <a:endParaRPr lang="id-ID" sz="1400" dirty="0"/>
        </a:p>
      </dgm:t>
    </dgm:pt>
    <dgm:pt modelId="{D1658A9A-42C7-D648-ADA0-78959B485C84}" type="parTrans" cxnId="{F2671B6E-5C80-3E4E-86AC-A081F7527719}">
      <dgm:prSet/>
      <dgm:spPr/>
      <dgm:t>
        <a:bodyPr/>
        <a:lstStyle/>
        <a:p>
          <a:endParaRPr lang="en-US"/>
        </a:p>
      </dgm:t>
    </dgm:pt>
    <dgm:pt modelId="{2CD363BE-EF9D-CC4A-B6C6-3801500A73E1}" type="sibTrans" cxnId="{F2671B6E-5C80-3E4E-86AC-A081F7527719}">
      <dgm:prSet/>
      <dgm:spPr/>
      <dgm:t>
        <a:bodyPr/>
        <a:lstStyle/>
        <a:p>
          <a:endParaRPr lang="en-US"/>
        </a:p>
      </dgm:t>
    </dgm:pt>
    <dgm:pt modelId="{AACAA378-FF4A-A14B-84B7-ED9DE463EFCE}">
      <dgm:prSet custT="1"/>
      <dgm:spPr/>
      <dgm:t>
        <a:bodyPr/>
        <a:lstStyle/>
        <a:p>
          <a:r>
            <a:rPr lang="id-ID" sz="1400" dirty="0"/>
            <a:t>Kimia</a:t>
          </a:r>
        </a:p>
      </dgm:t>
    </dgm:pt>
    <dgm:pt modelId="{6DC2B42C-1A81-9B49-B95D-4BB8FF4BC86E}" type="parTrans" cxnId="{7FB3B5BC-00B0-9D48-BC12-79E8EAD40C03}">
      <dgm:prSet/>
      <dgm:spPr/>
      <dgm:t>
        <a:bodyPr/>
        <a:lstStyle/>
        <a:p>
          <a:endParaRPr lang="en-US"/>
        </a:p>
      </dgm:t>
    </dgm:pt>
    <dgm:pt modelId="{22DD9F78-713C-894E-9DDF-6E225266F186}" type="sibTrans" cxnId="{7FB3B5BC-00B0-9D48-BC12-79E8EAD40C03}">
      <dgm:prSet/>
      <dgm:spPr/>
      <dgm:t>
        <a:bodyPr/>
        <a:lstStyle/>
        <a:p>
          <a:endParaRPr lang="en-US"/>
        </a:p>
      </dgm:t>
    </dgm:pt>
    <dgm:pt modelId="{830635EA-E2FB-4CD2-8EF6-4FF834921359}" type="pres">
      <dgm:prSet presAssocID="{A48B9F29-A921-42A8-B7C3-DD517DA73E6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C97522-FBFC-4F5F-8412-FEFC6609C580}" type="pres">
      <dgm:prSet presAssocID="{A2E3A552-16BC-4E10-BD12-8032359F0F20}" presName="composite" presStyleCnt="0"/>
      <dgm:spPr/>
    </dgm:pt>
    <dgm:pt modelId="{13624F72-12C5-45FB-ADE8-7EFC6F7462C8}" type="pres">
      <dgm:prSet presAssocID="{A2E3A552-16BC-4E10-BD12-8032359F0F2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69935-8665-4604-A2CA-23C2733B18EF}" type="pres">
      <dgm:prSet presAssocID="{A2E3A552-16BC-4E10-BD12-8032359F0F20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48CBC-6D72-4AE3-933A-049EBCE7BE63}" type="pres">
      <dgm:prSet presAssocID="{1F101BA1-C046-4C3B-BDE7-D3D29B253D34}" presName="space" presStyleCnt="0"/>
      <dgm:spPr/>
    </dgm:pt>
    <dgm:pt modelId="{E66B1459-C55F-45D0-8E6F-EC3DAAC5E64A}" type="pres">
      <dgm:prSet presAssocID="{F41F6B28-97E9-4008-BA92-98524B917555}" presName="composite" presStyleCnt="0"/>
      <dgm:spPr/>
    </dgm:pt>
    <dgm:pt modelId="{5F72CD33-B83C-4F21-914D-F58F0F93ED6C}" type="pres">
      <dgm:prSet presAssocID="{F41F6B28-97E9-4008-BA92-98524B91755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59C7D-F1D9-4C6B-A672-D2AF4637D679}" type="pres">
      <dgm:prSet presAssocID="{F41F6B28-97E9-4008-BA92-98524B91755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3A83B-176A-4624-BFD9-DB9BE2C1722E}" type="pres">
      <dgm:prSet presAssocID="{2A66FDA6-9101-4EAE-A58A-CA9BE204504E}" presName="space" presStyleCnt="0"/>
      <dgm:spPr/>
    </dgm:pt>
    <dgm:pt modelId="{D889D23F-3865-4927-9121-03AD56ADB75A}" type="pres">
      <dgm:prSet presAssocID="{098C307B-68AD-4411-A22C-6B4C0D19AA28}" presName="composite" presStyleCnt="0"/>
      <dgm:spPr/>
    </dgm:pt>
    <dgm:pt modelId="{3BF5768C-8CAC-4304-A410-4627BC0BB3C5}" type="pres">
      <dgm:prSet presAssocID="{098C307B-68AD-4411-A22C-6B4C0D19AA2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A6147-3BC3-4E26-A39E-BFDB7CE1123C}" type="pres">
      <dgm:prSet presAssocID="{098C307B-68AD-4411-A22C-6B4C0D19AA2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E6C60-E5A2-A642-852A-BE8F9B31834A}" type="pres">
      <dgm:prSet presAssocID="{D6814A79-9F8A-4989-9A8F-D403E73834AC}" presName="space" presStyleCnt="0"/>
      <dgm:spPr/>
    </dgm:pt>
    <dgm:pt modelId="{B4A05F39-BBA8-4E4E-BA0A-F4D905599F5A}" type="pres">
      <dgm:prSet presAssocID="{94592FB0-F94B-E845-BBB1-3E15A66F6392}" presName="composite" presStyleCnt="0"/>
      <dgm:spPr/>
    </dgm:pt>
    <dgm:pt modelId="{22FA38A0-AEBB-3149-8154-C2058890A46A}" type="pres">
      <dgm:prSet presAssocID="{94592FB0-F94B-E845-BBB1-3E15A66F639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E3FF53-A5DB-7145-A924-1F034A677C73}" type="pres">
      <dgm:prSet presAssocID="{94592FB0-F94B-E845-BBB1-3E15A66F639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357C25-5309-5D47-BE4B-145979083541}" type="presOf" srcId="{F41F6B28-97E9-4008-BA92-98524B917555}" destId="{5F72CD33-B83C-4F21-914D-F58F0F93ED6C}" srcOrd="0" destOrd="0" presId="urn:microsoft.com/office/officeart/2005/8/layout/hList1"/>
    <dgm:cxn modelId="{B35CACEB-6373-FC4B-B252-FDB5947E8679}" type="presOf" srcId="{FF05D037-ADB4-D147-9642-45F4902F1DBD}" destId="{34E3FF53-A5DB-7145-A924-1F034A677C73}" srcOrd="0" destOrd="0" presId="urn:microsoft.com/office/officeart/2005/8/layout/hList1"/>
    <dgm:cxn modelId="{41C6CAAD-436E-5549-9510-3D98467E677E}" type="presOf" srcId="{88CEDC67-94DC-F341-9CA7-0B4BEAB9BDBA}" destId="{34E3FF53-A5DB-7145-A924-1F034A677C73}" srcOrd="0" destOrd="2" presId="urn:microsoft.com/office/officeart/2005/8/layout/hList1"/>
    <dgm:cxn modelId="{2714B14E-B0C7-BC46-93F8-A4F36D257A43}" type="presOf" srcId="{94592FB0-F94B-E845-BBB1-3E15A66F6392}" destId="{22FA38A0-AEBB-3149-8154-C2058890A46A}" srcOrd="0" destOrd="0" presId="urn:microsoft.com/office/officeart/2005/8/layout/hList1"/>
    <dgm:cxn modelId="{83E51B1A-C43E-F440-8FC0-422F7CA5001A}" srcId="{F41F6B28-97E9-4008-BA92-98524B917555}" destId="{8595D2B5-60D6-CE41-8EF5-79688F583A08}" srcOrd="2" destOrd="0" parTransId="{9C5FA6A4-F16A-844B-92F8-1FFFBF0DCF49}" sibTransId="{C8F085F3-196D-5843-9E91-5FCD9EF8BBE2}"/>
    <dgm:cxn modelId="{51E276B5-F376-8846-893F-62C22F9E9575}" type="presOf" srcId="{7410AC3A-3DC1-644B-B889-3EF752E823F4}" destId="{34E3FF53-A5DB-7145-A924-1F034A677C73}" srcOrd="0" destOrd="1" presId="urn:microsoft.com/office/officeart/2005/8/layout/hList1"/>
    <dgm:cxn modelId="{FA8FF6D8-0043-144D-921B-481FC76DE370}" type="presOf" srcId="{A48B9F29-A921-42A8-B7C3-DD517DA73E6C}" destId="{830635EA-E2FB-4CD2-8EF6-4FF834921359}" srcOrd="0" destOrd="0" presId="urn:microsoft.com/office/officeart/2005/8/layout/hList1"/>
    <dgm:cxn modelId="{45CFC8B6-7548-402A-A6E2-DFF28FBA4678}" srcId="{A48B9F29-A921-42A8-B7C3-DD517DA73E6C}" destId="{098C307B-68AD-4411-A22C-6B4C0D19AA28}" srcOrd="2" destOrd="0" parTransId="{29A840CB-D6B9-4C66-9C1B-87F6BAEE97AD}" sibTransId="{D6814A79-9F8A-4989-9A8F-D403E73834AC}"/>
    <dgm:cxn modelId="{B7A8BD1F-FB77-4C1A-A153-D2E5A0B3DBE5}" srcId="{A2E3A552-16BC-4E10-BD12-8032359F0F20}" destId="{5EC49D55-C3DD-4863-8EA4-934F4DB5510F}" srcOrd="0" destOrd="0" parTransId="{9CC3A99A-D209-47D9-A32B-10764F8BF971}" sibTransId="{426FB3BA-E9CF-4EE4-8652-987E4B0A5816}"/>
    <dgm:cxn modelId="{657D92D7-43B4-9740-9ED9-197C374D1835}" srcId="{94592FB0-F94B-E845-BBB1-3E15A66F6392}" destId="{88CEDC67-94DC-F341-9CA7-0B4BEAB9BDBA}" srcOrd="2" destOrd="0" parTransId="{B46D7D2E-6BCE-8646-8820-DDD6D5130DD1}" sibTransId="{A13C6182-3EF6-704A-AD41-2AEDF171A332}"/>
    <dgm:cxn modelId="{655EBF3A-C1B8-7B41-AADD-0CE414085792}" type="presOf" srcId="{E2108E8D-A84E-40D8-984E-35C77E6A2188}" destId="{6A4A6147-3BC3-4E26-A39E-BFDB7CE1123C}" srcOrd="0" destOrd="0" presId="urn:microsoft.com/office/officeart/2005/8/layout/hList1"/>
    <dgm:cxn modelId="{7FB3B5BC-00B0-9D48-BC12-79E8EAD40C03}" srcId="{A2E3A552-16BC-4E10-BD12-8032359F0F20}" destId="{AACAA378-FF4A-A14B-84B7-ED9DE463EFCE}" srcOrd="3" destOrd="0" parTransId="{6DC2B42C-1A81-9B49-B95D-4BB8FF4BC86E}" sibTransId="{22DD9F78-713C-894E-9DDF-6E225266F186}"/>
    <dgm:cxn modelId="{CD67C221-E516-0949-A303-EB53AD538922}" type="presOf" srcId="{83C7B8EC-1D7B-4387-A53A-3F089052603D}" destId="{88D69935-8665-4604-A2CA-23C2733B18EF}" srcOrd="0" destOrd="4" presId="urn:microsoft.com/office/officeart/2005/8/layout/hList1"/>
    <dgm:cxn modelId="{DEBAE188-5CE2-A844-B045-E76728B99C19}" srcId="{A48B9F29-A921-42A8-B7C3-DD517DA73E6C}" destId="{94592FB0-F94B-E845-BBB1-3E15A66F6392}" srcOrd="3" destOrd="0" parTransId="{760EE82A-8CD4-DD43-8C2E-482DF04EFDF8}" sibTransId="{DEE23FA2-3BA3-D148-BD78-B6A6B8FCCC04}"/>
    <dgm:cxn modelId="{7DE5A25F-C216-9A42-A596-415B532138B2}" srcId="{A2E3A552-16BC-4E10-BD12-8032359F0F20}" destId="{21E8CF32-55F2-6243-9101-86E3C21608F1}" srcOrd="1" destOrd="0" parTransId="{09D6999A-8213-5143-B17D-4651F424AE08}" sibTransId="{7857E2B9-686A-1A41-AFFD-7348DF294255}"/>
    <dgm:cxn modelId="{998EAE94-D1AC-5F4B-AF52-3142DC547C5D}" type="presOf" srcId="{7F6DCA78-6ADB-4D65-B738-6F37FAD03127}" destId="{32259C7D-F1D9-4C6B-A672-D2AF4637D679}" srcOrd="0" destOrd="0" presId="urn:microsoft.com/office/officeart/2005/8/layout/hList1"/>
    <dgm:cxn modelId="{2B55DB04-14DB-AC48-AD80-F2700BA241AF}" type="presOf" srcId="{098C307B-68AD-4411-A22C-6B4C0D19AA28}" destId="{3BF5768C-8CAC-4304-A410-4627BC0BB3C5}" srcOrd="0" destOrd="0" presId="urn:microsoft.com/office/officeart/2005/8/layout/hList1"/>
    <dgm:cxn modelId="{973DFABF-CE89-4C3A-B02D-14A1E3A2A68D}" srcId="{A48B9F29-A921-42A8-B7C3-DD517DA73E6C}" destId="{A2E3A552-16BC-4E10-BD12-8032359F0F20}" srcOrd="0" destOrd="0" parTransId="{A45093A6-6D01-4C3E-88FC-5C2A9BF9482F}" sibTransId="{1F101BA1-C046-4C3B-BDE7-D3D29B253D34}"/>
    <dgm:cxn modelId="{3F2E3BB7-B299-489B-B49D-592316960116}" srcId="{A48B9F29-A921-42A8-B7C3-DD517DA73E6C}" destId="{F41F6B28-97E9-4008-BA92-98524B917555}" srcOrd="1" destOrd="0" parTransId="{A6C818CC-4397-43AF-B5DA-1F599A47A6E7}" sibTransId="{2A66FDA6-9101-4EAE-A58A-CA9BE204504E}"/>
    <dgm:cxn modelId="{419A9702-3724-A542-8E76-A8BF6F42AF9A}" srcId="{94592FB0-F94B-E845-BBB1-3E15A66F6392}" destId="{68C909D7-FB64-4741-B855-98134E9EEE67}" srcOrd="3" destOrd="0" parTransId="{F486B134-6711-1B49-82F3-6536DB3687CF}" sibTransId="{C7467826-6D37-774B-B68C-39B730D1AF36}"/>
    <dgm:cxn modelId="{9320BF72-5BD6-D84A-BAC8-316BEBF0DA43}" type="presOf" srcId="{5EC49D55-C3DD-4863-8EA4-934F4DB5510F}" destId="{88D69935-8665-4604-A2CA-23C2733B18EF}" srcOrd="0" destOrd="0" presId="urn:microsoft.com/office/officeart/2005/8/layout/hList1"/>
    <dgm:cxn modelId="{B84427F1-FA72-1841-BDB0-64A03DA2F273}" type="presOf" srcId="{A2E3A552-16BC-4E10-BD12-8032359F0F20}" destId="{13624F72-12C5-45FB-ADE8-7EFC6F7462C8}" srcOrd="0" destOrd="0" presId="urn:microsoft.com/office/officeart/2005/8/layout/hList1"/>
    <dgm:cxn modelId="{517F765E-D980-1D4C-9C9E-53C7EF8FF937}" type="presOf" srcId="{8595D2B5-60D6-CE41-8EF5-79688F583A08}" destId="{32259C7D-F1D9-4C6B-A672-D2AF4637D679}" srcOrd="0" destOrd="2" presId="urn:microsoft.com/office/officeart/2005/8/layout/hList1"/>
    <dgm:cxn modelId="{35885379-A5E8-694F-8FBF-9995D4A3AA14}" type="presOf" srcId="{AACAA378-FF4A-A14B-84B7-ED9DE463EFCE}" destId="{88D69935-8665-4604-A2CA-23C2733B18EF}" srcOrd="0" destOrd="3" presId="urn:microsoft.com/office/officeart/2005/8/layout/hList1"/>
    <dgm:cxn modelId="{FCD4E347-BA3B-1048-9DFE-3E6287A32035}" type="presOf" srcId="{21E8CF32-55F2-6243-9101-86E3C21608F1}" destId="{88D69935-8665-4604-A2CA-23C2733B18EF}" srcOrd="0" destOrd="1" presId="urn:microsoft.com/office/officeart/2005/8/layout/hList1"/>
    <dgm:cxn modelId="{F2671B6E-5C80-3E4E-86AC-A081F7527719}" srcId="{A2E3A552-16BC-4E10-BD12-8032359F0F20}" destId="{23F5E765-2F44-F14B-AC51-BB4675324091}" srcOrd="2" destOrd="0" parTransId="{D1658A9A-42C7-D648-ADA0-78959B485C84}" sibTransId="{2CD363BE-EF9D-CC4A-B6C6-3801500A73E1}"/>
    <dgm:cxn modelId="{29CFEB77-6A79-424C-BD11-D9D5FAC67493}" srcId="{94592FB0-F94B-E845-BBB1-3E15A66F6392}" destId="{7410AC3A-3DC1-644B-B889-3EF752E823F4}" srcOrd="1" destOrd="0" parTransId="{9C80267E-E53A-9C4C-9B1B-75A8BE68DEC1}" sibTransId="{49512619-7021-3642-BD11-545F12982B96}"/>
    <dgm:cxn modelId="{41D1FFE2-34F3-AC4A-B91B-8BE99A4EF8FD}" type="presOf" srcId="{68C909D7-FB64-4741-B855-98134E9EEE67}" destId="{34E3FF53-A5DB-7145-A924-1F034A677C73}" srcOrd="0" destOrd="3" presId="urn:microsoft.com/office/officeart/2005/8/layout/hList1"/>
    <dgm:cxn modelId="{5574455B-F8EC-C346-BC40-2E946948F15C}" srcId="{94592FB0-F94B-E845-BBB1-3E15A66F6392}" destId="{FF05D037-ADB4-D147-9642-45F4902F1DBD}" srcOrd="0" destOrd="0" parTransId="{6E94C9F3-D1EB-9240-9E4A-70A8DD55E06C}" sibTransId="{F13FB64E-022C-AD4F-BBF8-79C427E83DC0}"/>
    <dgm:cxn modelId="{D826B54A-06F8-4174-8799-61E7B100379F}" srcId="{A2E3A552-16BC-4E10-BD12-8032359F0F20}" destId="{83C7B8EC-1D7B-4387-A53A-3F089052603D}" srcOrd="4" destOrd="0" parTransId="{43BA2E21-A0E3-4230-B32F-6667E79B27AD}" sibTransId="{504645E8-2160-4856-B4A1-7A78049D6AC2}"/>
    <dgm:cxn modelId="{B623A83E-440F-DA4A-9155-542370A28155}" type="presOf" srcId="{826D9C1D-96A5-C447-A073-74247CD544B0}" destId="{32259C7D-F1D9-4C6B-A672-D2AF4637D679}" srcOrd="0" destOrd="1" presId="urn:microsoft.com/office/officeart/2005/8/layout/hList1"/>
    <dgm:cxn modelId="{F7FE4920-1DED-48D7-B2E8-50910CE45BB5}" srcId="{098C307B-68AD-4411-A22C-6B4C0D19AA28}" destId="{E2108E8D-A84E-40D8-984E-35C77E6A2188}" srcOrd="0" destOrd="0" parTransId="{D5265B92-6708-40D1-9D0E-04B03A69ED85}" sibTransId="{EDCE46BA-8976-46B8-9608-E3B80F6A95EC}"/>
    <dgm:cxn modelId="{1A8A90B8-F1FF-476F-8B94-C997569A901A}" srcId="{F41F6B28-97E9-4008-BA92-98524B917555}" destId="{7F6DCA78-6ADB-4D65-B738-6F37FAD03127}" srcOrd="0" destOrd="0" parTransId="{CA8607DB-6CAE-4172-B4EB-F62D66B503AB}" sibTransId="{63F22487-1788-484D-BDFE-64D7F8DB9467}"/>
    <dgm:cxn modelId="{FBC5019E-CA95-964D-A0BE-9C92D73C6F52}" type="presOf" srcId="{23F5E765-2F44-F14B-AC51-BB4675324091}" destId="{88D69935-8665-4604-A2CA-23C2733B18EF}" srcOrd="0" destOrd="2" presId="urn:microsoft.com/office/officeart/2005/8/layout/hList1"/>
    <dgm:cxn modelId="{F0893099-4734-9A4A-8762-EFF35E55AEF7}" srcId="{F41F6B28-97E9-4008-BA92-98524B917555}" destId="{826D9C1D-96A5-C447-A073-74247CD544B0}" srcOrd="1" destOrd="0" parTransId="{24722E90-D939-0847-9C3B-45B011117DF0}" sibTransId="{1D01DCDC-4450-5E40-87F5-DF80E758A9B5}"/>
    <dgm:cxn modelId="{C58BE5EC-21F6-C144-A089-B10AE90C7A40}" type="presParOf" srcId="{830635EA-E2FB-4CD2-8EF6-4FF834921359}" destId="{7DC97522-FBFC-4F5F-8412-FEFC6609C580}" srcOrd="0" destOrd="0" presId="urn:microsoft.com/office/officeart/2005/8/layout/hList1"/>
    <dgm:cxn modelId="{93138D39-83F8-1F44-A4EA-E18294145A82}" type="presParOf" srcId="{7DC97522-FBFC-4F5F-8412-FEFC6609C580}" destId="{13624F72-12C5-45FB-ADE8-7EFC6F7462C8}" srcOrd="0" destOrd="0" presId="urn:microsoft.com/office/officeart/2005/8/layout/hList1"/>
    <dgm:cxn modelId="{DDC5A36A-0BA2-6746-9DAA-A6FC6874957A}" type="presParOf" srcId="{7DC97522-FBFC-4F5F-8412-FEFC6609C580}" destId="{88D69935-8665-4604-A2CA-23C2733B18EF}" srcOrd="1" destOrd="0" presId="urn:microsoft.com/office/officeart/2005/8/layout/hList1"/>
    <dgm:cxn modelId="{F31EEE35-4D63-0D44-B017-DB2436F9937B}" type="presParOf" srcId="{830635EA-E2FB-4CD2-8EF6-4FF834921359}" destId="{12D48CBC-6D72-4AE3-933A-049EBCE7BE63}" srcOrd="1" destOrd="0" presId="urn:microsoft.com/office/officeart/2005/8/layout/hList1"/>
    <dgm:cxn modelId="{9AA64EB0-CC1C-0C4B-8D9A-C19DA6137993}" type="presParOf" srcId="{830635EA-E2FB-4CD2-8EF6-4FF834921359}" destId="{E66B1459-C55F-45D0-8E6F-EC3DAAC5E64A}" srcOrd="2" destOrd="0" presId="urn:microsoft.com/office/officeart/2005/8/layout/hList1"/>
    <dgm:cxn modelId="{F9370840-EFA4-2242-86C8-7AEDA5A13458}" type="presParOf" srcId="{E66B1459-C55F-45D0-8E6F-EC3DAAC5E64A}" destId="{5F72CD33-B83C-4F21-914D-F58F0F93ED6C}" srcOrd="0" destOrd="0" presId="urn:microsoft.com/office/officeart/2005/8/layout/hList1"/>
    <dgm:cxn modelId="{0FB611AC-4C78-0643-8FCD-CEF8CC6DDADE}" type="presParOf" srcId="{E66B1459-C55F-45D0-8E6F-EC3DAAC5E64A}" destId="{32259C7D-F1D9-4C6B-A672-D2AF4637D679}" srcOrd="1" destOrd="0" presId="urn:microsoft.com/office/officeart/2005/8/layout/hList1"/>
    <dgm:cxn modelId="{C618F13D-8E80-0B48-9FF7-B1A1B014DF2A}" type="presParOf" srcId="{830635EA-E2FB-4CD2-8EF6-4FF834921359}" destId="{79F3A83B-176A-4624-BFD9-DB9BE2C1722E}" srcOrd="3" destOrd="0" presId="urn:microsoft.com/office/officeart/2005/8/layout/hList1"/>
    <dgm:cxn modelId="{3CC2DE9F-5772-324B-8EF1-32EE5015740B}" type="presParOf" srcId="{830635EA-E2FB-4CD2-8EF6-4FF834921359}" destId="{D889D23F-3865-4927-9121-03AD56ADB75A}" srcOrd="4" destOrd="0" presId="urn:microsoft.com/office/officeart/2005/8/layout/hList1"/>
    <dgm:cxn modelId="{05DA7BDC-7CEA-8141-8D3F-3ACEE085B736}" type="presParOf" srcId="{D889D23F-3865-4927-9121-03AD56ADB75A}" destId="{3BF5768C-8CAC-4304-A410-4627BC0BB3C5}" srcOrd="0" destOrd="0" presId="urn:microsoft.com/office/officeart/2005/8/layout/hList1"/>
    <dgm:cxn modelId="{D16890EC-87A4-2A4A-BC42-C8771DF134EB}" type="presParOf" srcId="{D889D23F-3865-4927-9121-03AD56ADB75A}" destId="{6A4A6147-3BC3-4E26-A39E-BFDB7CE1123C}" srcOrd="1" destOrd="0" presId="urn:microsoft.com/office/officeart/2005/8/layout/hList1"/>
    <dgm:cxn modelId="{EC9C82DB-5CCA-7546-B90F-E18639CD3B09}" type="presParOf" srcId="{830635EA-E2FB-4CD2-8EF6-4FF834921359}" destId="{68FE6C60-E5A2-A642-852A-BE8F9B31834A}" srcOrd="5" destOrd="0" presId="urn:microsoft.com/office/officeart/2005/8/layout/hList1"/>
    <dgm:cxn modelId="{8B01E490-14B9-7A46-B6E9-D34518D5F8E9}" type="presParOf" srcId="{830635EA-E2FB-4CD2-8EF6-4FF834921359}" destId="{B4A05F39-BBA8-4E4E-BA0A-F4D905599F5A}" srcOrd="6" destOrd="0" presId="urn:microsoft.com/office/officeart/2005/8/layout/hList1"/>
    <dgm:cxn modelId="{C0AD97FD-2423-F948-A9F8-2A73DA6A4D86}" type="presParOf" srcId="{B4A05F39-BBA8-4E4E-BA0A-F4D905599F5A}" destId="{22FA38A0-AEBB-3149-8154-C2058890A46A}" srcOrd="0" destOrd="0" presId="urn:microsoft.com/office/officeart/2005/8/layout/hList1"/>
    <dgm:cxn modelId="{EBB53D35-EA96-D843-A21F-A84F736C93FE}" type="presParOf" srcId="{B4A05F39-BBA8-4E4E-BA0A-F4D905599F5A}" destId="{34E3FF53-A5DB-7145-A924-1F034A677C7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DF09-65BF-6E4A-8DF9-2C878F2023C7}">
      <dsp:nvSpPr>
        <dsp:cNvPr id="0" name=""/>
        <dsp:cNvSpPr/>
      </dsp:nvSpPr>
      <dsp:spPr>
        <a:xfrm>
          <a:off x="40" y="169987"/>
          <a:ext cx="3903199" cy="14174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/>
            <a:t>Pengajuan</a:t>
          </a:r>
          <a:r>
            <a:rPr lang="en-US" sz="2000" b="1" kern="1200" dirty="0"/>
            <a:t> </a:t>
          </a:r>
          <a:r>
            <a:rPr lang="en-US" sz="2000" b="1" kern="1200" dirty="0" err="1"/>
            <a:t>Formulir</a:t>
          </a:r>
          <a:r>
            <a:rPr lang="en-US" sz="2000" b="1" kern="1200" dirty="0"/>
            <a:t> </a:t>
          </a:r>
          <a:r>
            <a:rPr lang="en-US" sz="2000" b="1" kern="1200" dirty="0" err="1"/>
            <a:t>Undangan</a:t>
          </a:r>
          <a:r>
            <a:rPr lang="en-US" sz="2000" b="1" kern="1200" dirty="0"/>
            <a:t> PPKB/</a:t>
          </a:r>
          <a:r>
            <a:rPr lang="en-US" sz="2000" b="1" i="1" kern="1200" dirty="0"/>
            <a:t>Talent Scouting</a:t>
          </a:r>
          <a:endParaRPr lang="en-US" sz="2000" b="1" kern="1200" dirty="0"/>
        </a:p>
      </dsp:txBody>
      <dsp:txXfrm>
        <a:off x="40" y="169987"/>
        <a:ext cx="3903199" cy="1417434"/>
      </dsp:txXfrm>
    </dsp:sp>
    <dsp:sp modelId="{EEB9286D-040B-DF45-9991-FA9461FE9461}">
      <dsp:nvSpPr>
        <dsp:cNvPr id="0" name=""/>
        <dsp:cNvSpPr/>
      </dsp:nvSpPr>
      <dsp:spPr>
        <a:xfrm>
          <a:off x="40" y="1587421"/>
          <a:ext cx="3903199" cy="157532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/>
            <a:t>Maksimal</a:t>
          </a:r>
          <a:r>
            <a:rPr lang="en-US" sz="2100" kern="1200" dirty="0"/>
            <a:t> </a:t>
          </a:r>
          <a:r>
            <a:rPr lang="en-US" sz="2100" kern="1200" dirty="0" err="1"/>
            <a:t>tanggal</a:t>
          </a:r>
          <a:r>
            <a:rPr lang="en-US" sz="2100" kern="1200" dirty="0"/>
            <a:t> 15 </a:t>
          </a:r>
          <a:r>
            <a:rPr lang="en-US" sz="2100" kern="1200" dirty="0" err="1"/>
            <a:t>Februari</a:t>
          </a:r>
          <a:r>
            <a:rPr lang="en-US" sz="2100" kern="1200" dirty="0"/>
            <a:t> 2019, </a:t>
          </a:r>
          <a:r>
            <a:rPr lang="en-US" sz="2100" kern="1200" dirty="0" err="1"/>
            <a:t>pukul</a:t>
          </a:r>
          <a:r>
            <a:rPr lang="en-US" sz="2100" kern="1200" dirty="0"/>
            <a:t> 15.00 WIB</a:t>
          </a:r>
        </a:p>
      </dsp:txBody>
      <dsp:txXfrm>
        <a:off x="40" y="1587421"/>
        <a:ext cx="3903199" cy="1575329"/>
      </dsp:txXfrm>
    </dsp:sp>
    <dsp:sp modelId="{1DA3903C-4543-F948-BA58-39D9495189F1}">
      <dsp:nvSpPr>
        <dsp:cNvPr id="0" name=""/>
        <dsp:cNvSpPr/>
      </dsp:nvSpPr>
      <dsp:spPr>
        <a:xfrm>
          <a:off x="4449687" y="169987"/>
          <a:ext cx="3903199" cy="1417434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/>
            <a:t>Pengajuan Penambahan Jumlah Formulir Undangan PPKB/</a:t>
          </a:r>
          <a:r>
            <a:rPr lang="en-US" sz="2100" b="1" i="1" kern="1200"/>
            <a:t>Talent Scouting</a:t>
          </a:r>
          <a:endParaRPr lang="en-US" sz="2100" kern="1200" dirty="0"/>
        </a:p>
      </dsp:txBody>
      <dsp:txXfrm>
        <a:off x="4449687" y="169987"/>
        <a:ext cx="3903199" cy="1417434"/>
      </dsp:txXfrm>
    </dsp:sp>
    <dsp:sp modelId="{11B0EB7A-E1CB-0149-913A-5C5BC7D03416}">
      <dsp:nvSpPr>
        <dsp:cNvPr id="0" name=""/>
        <dsp:cNvSpPr/>
      </dsp:nvSpPr>
      <dsp:spPr>
        <a:xfrm>
          <a:off x="4449687" y="1587421"/>
          <a:ext cx="3903199" cy="1575329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err="1"/>
            <a:t>Maksimal</a:t>
          </a:r>
          <a:r>
            <a:rPr lang="en-US" sz="2100" kern="1200" dirty="0"/>
            <a:t> </a:t>
          </a:r>
          <a:r>
            <a:rPr lang="en-US" sz="2100" kern="1200" dirty="0" err="1"/>
            <a:t>tanggal</a:t>
          </a:r>
          <a:r>
            <a:rPr lang="en-US" sz="2100" kern="1200" dirty="0"/>
            <a:t> 21 </a:t>
          </a:r>
          <a:r>
            <a:rPr lang="en-US" sz="2100" kern="1200" dirty="0" err="1"/>
            <a:t>Februari</a:t>
          </a:r>
          <a:r>
            <a:rPr lang="en-US" sz="2100" kern="1200" dirty="0"/>
            <a:t> 2019, </a:t>
          </a:r>
          <a:r>
            <a:rPr lang="en-US" sz="2100" kern="1200" dirty="0" err="1"/>
            <a:t>pukul</a:t>
          </a:r>
          <a:r>
            <a:rPr lang="en-US" sz="2100" kern="1200" dirty="0"/>
            <a:t> 15.00 WIB</a:t>
          </a:r>
        </a:p>
      </dsp:txBody>
      <dsp:txXfrm>
        <a:off x="4449687" y="1587421"/>
        <a:ext cx="3903199" cy="1575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2CD33-B83C-4F21-914D-F58F0F93ED6C}">
      <dsp:nvSpPr>
        <dsp:cNvPr id="0" name=""/>
        <dsp:cNvSpPr/>
      </dsp:nvSpPr>
      <dsp:spPr>
        <a:xfrm>
          <a:off x="12345" y="0"/>
          <a:ext cx="3869550" cy="745824"/>
        </a:xfrm>
        <a:prstGeom prst="rect">
          <a:avLst/>
        </a:prstGeom>
        <a:solidFill>
          <a:srgbClr val="945200">
            <a:alpha val="9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d-ID" sz="1500" b="1" kern="1200" dirty="0"/>
            <a:t>Natural Sciences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b="1" kern="1200" dirty="0"/>
            <a:t>(120 Menit)</a:t>
          </a:r>
        </a:p>
      </dsp:txBody>
      <dsp:txXfrm>
        <a:off x="12345" y="0"/>
        <a:ext cx="3869550" cy="745824"/>
      </dsp:txXfrm>
    </dsp:sp>
    <dsp:sp modelId="{32259C7D-F1D9-4C6B-A672-D2AF4637D679}">
      <dsp:nvSpPr>
        <dsp:cNvPr id="0" name=""/>
        <dsp:cNvSpPr/>
      </dsp:nvSpPr>
      <dsp:spPr>
        <a:xfrm>
          <a:off x="40" y="787605"/>
          <a:ext cx="3869550" cy="1906917"/>
        </a:xfrm>
        <a:prstGeom prst="rect">
          <a:avLst/>
        </a:prstGeom>
        <a:solidFill>
          <a:srgbClr val="FFD579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/>
            <a:t>Mathematics for Natural sciences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/>
            <a:t>Biolog</a:t>
          </a:r>
          <a:r>
            <a:rPr lang="en-AU" sz="1500" kern="1200" dirty="0"/>
            <a:t>y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/>
            <a:t>Physics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/>
            <a:t>Chemistry</a:t>
          </a:r>
          <a:endParaRPr lang="id-ID" sz="1500" kern="1200" dirty="0"/>
        </a:p>
      </dsp:txBody>
      <dsp:txXfrm>
        <a:off x="40" y="787605"/>
        <a:ext cx="3869550" cy="1906917"/>
      </dsp:txXfrm>
    </dsp:sp>
    <dsp:sp modelId="{3BF5768C-8CAC-4304-A410-4627BC0BB3C5}">
      <dsp:nvSpPr>
        <dsp:cNvPr id="0" name=""/>
        <dsp:cNvSpPr/>
      </dsp:nvSpPr>
      <dsp:spPr>
        <a:xfrm>
          <a:off x="4411328" y="41781"/>
          <a:ext cx="3869550" cy="745824"/>
        </a:xfrm>
        <a:prstGeom prst="rect">
          <a:avLst/>
        </a:prstGeom>
        <a:solidFill>
          <a:srgbClr val="929000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d-ID" sz="1500" b="1" kern="1200" dirty="0">
              <a:solidFill>
                <a:schemeClr val="tx1"/>
              </a:solidFill>
            </a:rPr>
            <a:t>Social Sciences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500" b="1" kern="1200" dirty="0">
              <a:solidFill>
                <a:schemeClr val="tx1"/>
              </a:solidFill>
            </a:rPr>
            <a:t>(120 Menit)</a:t>
          </a:r>
        </a:p>
      </dsp:txBody>
      <dsp:txXfrm>
        <a:off x="4411328" y="41781"/>
        <a:ext cx="3869550" cy="745824"/>
      </dsp:txXfrm>
    </dsp:sp>
    <dsp:sp modelId="{6A4A6147-3BC3-4E26-A39E-BFDB7CE1123C}">
      <dsp:nvSpPr>
        <dsp:cNvPr id="0" name=""/>
        <dsp:cNvSpPr/>
      </dsp:nvSpPr>
      <dsp:spPr>
        <a:xfrm>
          <a:off x="4411328" y="787605"/>
          <a:ext cx="3869550" cy="1906917"/>
        </a:xfrm>
        <a:prstGeom prst="rect">
          <a:avLst/>
        </a:prstGeom>
        <a:solidFill>
          <a:srgbClr val="929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>
              <a:solidFill>
                <a:schemeClr val="bg1"/>
              </a:solidFill>
            </a:rPr>
            <a:t>Basic Mathematics</a:t>
          </a:r>
          <a:endParaRPr lang="id-ID" sz="1500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>
              <a:solidFill>
                <a:schemeClr val="bg1"/>
              </a:solidFill>
            </a:rPr>
            <a:t>Economics</a:t>
          </a:r>
          <a:endParaRPr lang="id-ID" sz="1500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>
              <a:solidFill>
                <a:schemeClr val="bg1"/>
              </a:solidFill>
            </a:rPr>
            <a:t>Indonesian and World History</a:t>
          </a:r>
          <a:endParaRPr lang="id-ID" sz="1500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kern="1200" dirty="0">
              <a:solidFill>
                <a:schemeClr val="bg1"/>
              </a:solidFill>
            </a:rPr>
            <a:t>Geogra</a:t>
          </a:r>
          <a:r>
            <a:rPr lang="en-AU" sz="1500" kern="1200" dirty="0" err="1">
              <a:solidFill>
                <a:schemeClr val="bg1"/>
              </a:solidFill>
            </a:rPr>
            <a:t>phy</a:t>
          </a:r>
          <a:endParaRPr lang="id-ID" sz="1500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500" kern="1200" dirty="0">
              <a:solidFill>
                <a:schemeClr val="bg1"/>
              </a:solidFill>
            </a:rPr>
            <a:t>Sociology</a:t>
          </a:r>
          <a:endParaRPr lang="id-ID" sz="1500" kern="1200" dirty="0">
            <a:solidFill>
              <a:schemeClr val="bg1"/>
            </a:solidFill>
          </a:endParaRPr>
        </a:p>
      </dsp:txBody>
      <dsp:txXfrm>
        <a:off x="4411328" y="787605"/>
        <a:ext cx="3869550" cy="19069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24F72-12C5-45FB-ADE8-7EFC6F7462C8}">
      <dsp:nvSpPr>
        <dsp:cNvPr id="0" name=""/>
        <dsp:cNvSpPr/>
      </dsp:nvSpPr>
      <dsp:spPr>
        <a:xfrm>
          <a:off x="3330" y="17276"/>
          <a:ext cx="2002335" cy="800934"/>
        </a:xfrm>
        <a:prstGeom prst="rect">
          <a:avLst/>
        </a:prstGeom>
        <a:solidFill>
          <a:srgbClr val="945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KA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(</a:t>
          </a:r>
          <a:r>
            <a:rPr lang="id-ID" sz="1200" b="1" kern="1200" dirty="0"/>
            <a:t>Kemampuan IPA</a:t>
          </a:r>
          <a:r>
            <a:rPr lang="en-US" sz="1200" b="1" kern="1200" dirty="0"/>
            <a:t>)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12</a:t>
          </a:r>
          <a:r>
            <a:rPr lang="id-ID" sz="1200" b="1" kern="1200" dirty="0"/>
            <a:t>0 Menit</a:t>
          </a:r>
        </a:p>
      </dsp:txBody>
      <dsp:txXfrm>
        <a:off x="3330" y="17276"/>
        <a:ext cx="2002335" cy="800934"/>
      </dsp:txXfrm>
    </dsp:sp>
    <dsp:sp modelId="{88D69935-8665-4604-A2CA-23C2733B18EF}">
      <dsp:nvSpPr>
        <dsp:cNvPr id="0" name=""/>
        <dsp:cNvSpPr/>
      </dsp:nvSpPr>
      <dsp:spPr>
        <a:xfrm>
          <a:off x="3330" y="818211"/>
          <a:ext cx="2002335" cy="1756800"/>
        </a:xfrm>
        <a:prstGeom prst="rect">
          <a:avLst/>
        </a:prstGeom>
        <a:solidFill>
          <a:srgbClr val="F1D7C5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Matematika IPA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Biologi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/>
            <a:t>Fisika</a:t>
          </a:r>
          <a:endParaRPr lang="id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Kimia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d-ID" sz="1200" kern="1200" dirty="0"/>
        </a:p>
      </dsp:txBody>
      <dsp:txXfrm>
        <a:off x="3330" y="818211"/>
        <a:ext cx="2002335" cy="1756800"/>
      </dsp:txXfrm>
    </dsp:sp>
    <dsp:sp modelId="{5F72CD33-B83C-4F21-914D-F58F0F93ED6C}">
      <dsp:nvSpPr>
        <dsp:cNvPr id="0" name=""/>
        <dsp:cNvSpPr/>
      </dsp:nvSpPr>
      <dsp:spPr>
        <a:xfrm>
          <a:off x="2285992" y="17276"/>
          <a:ext cx="2002335" cy="800934"/>
        </a:xfrm>
        <a:prstGeom prst="rect">
          <a:avLst/>
        </a:prstGeom>
        <a:solidFill>
          <a:srgbClr val="929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KD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(</a:t>
          </a:r>
          <a:r>
            <a:rPr lang="id-ID" sz="1200" b="1" kern="1200" dirty="0"/>
            <a:t>Kemampuan Dasar</a:t>
          </a:r>
          <a:r>
            <a:rPr lang="en-US" sz="1200" b="1" kern="1200" dirty="0"/>
            <a:t>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AU" sz="1200" b="1" kern="1200" dirty="0"/>
            <a:t>60</a:t>
          </a:r>
          <a:r>
            <a:rPr lang="id-ID" sz="1200" b="1" kern="1200" dirty="0"/>
            <a:t> Menit</a:t>
          </a:r>
        </a:p>
      </dsp:txBody>
      <dsp:txXfrm>
        <a:off x="2285992" y="17276"/>
        <a:ext cx="2002335" cy="800934"/>
      </dsp:txXfrm>
    </dsp:sp>
    <dsp:sp modelId="{32259C7D-F1D9-4C6B-A672-D2AF4637D679}">
      <dsp:nvSpPr>
        <dsp:cNvPr id="0" name=""/>
        <dsp:cNvSpPr/>
      </dsp:nvSpPr>
      <dsp:spPr>
        <a:xfrm>
          <a:off x="2285992" y="818211"/>
          <a:ext cx="2002335" cy="1756800"/>
        </a:xfrm>
        <a:prstGeom prst="rect">
          <a:avLst/>
        </a:prstGeom>
        <a:solidFill>
          <a:srgbClr val="F1FCD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Matematika Dasar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Bahasa Indonesia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Bahasa Inggris</a:t>
          </a:r>
        </a:p>
      </dsp:txBody>
      <dsp:txXfrm>
        <a:off x="2285992" y="818211"/>
        <a:ext cx="2002335" cy="1756800"/>
      </dsp:txXfrm>
    </dsp:sp>
    <dsp:sp modelId="{3BF5768C-8CAC-4304-A410-4627BC0BB3C5}">
      <dsp:nvSpPr>
        <dsp:cNvPr id="0" name=""/>
        <dsp:cNvSpPr/>
      </dsp:nvSpPr>
      <dsp:spPr>
        <a:xfrm>
          <a:off x="4568655" y="17276"/>
          <a:ext cx="2002335" cy="800934"/>
        </a:xfrm>
        <a:prstGeom prst="rect">
          <a:avLst/>
        </a:prstGeom>
        <a:solidFill>
          <a:srgbClr val="FF9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d-ID" sz="1200" b="1" kern="1200" dirty="0"/>
            <a:t>Esai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d-ID" sz="1200" b="1" kern="1200" dirty="0"/>
            <a:t>45 Menit</a:t>
          </a:r>
        </a:p>
      </dsp:txBody>
      <dsp:txXfrm>
        <a:off x="4568655" y="17276"/>
        <a:ext cx="2002335" cy="800934"/>
      </dsp:txXfrm>
    </dsp:sp>
    <dsp:sp modelId="{6A4A6147-3BC3-4E26-A39E-BFDB7CE1123C}">
      <dsp:nvSpPr>
        <dsp:cNvPr id="0" name=""/>
        <dsp:cNvSpPr/>
      </dsp:nvSpPr>
      <dsp:spPr>
        <a:xfrm>
          <a:off x="4568655" y="818211"/>
          <a:ext cx="2002335" cy="1756800"/>
        </a:xfrm>
        <a:prstGeom prst="rect">
          <a:avLst/>
        </a:prstGeom>
        <a:solidFill>
          <a:srgbClr val="FFD579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Menulis Esai</a:t>
          </a:r>
        </a:p>
      </dsp:txBody>
      <dsp:txXfrm>
        <a:off x="4568655" y="818211"/>
        <a:ext cx="2002335" cy="1756800"/>
      </dsp:txXfrm>
    </dsp:sp>
    <dsp:sp modelId="{22FA38A0-AEBB-3149-8154-C2058890A46A}">
      <dsp:nvSpPr>
        <dsp:cNvPr id="0" name=""/>
        <dsp:cNvSpPr/>
      </dsp:nvSpPr>
      <dsp:spPr>
        <a:xfrm>
          <a:off x="6851318" y="17276"/>
          <a:ext cx="2002335" cy="8009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KS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 dirty="0"/>
            <a:t>(</a:t>
          </a:r>
          <a:r>
            <a:rPr lang="id-ID" sz="1200" b="1" kern="1200" dirty="0"/>
            <a:t>Kemampuan IPS</a:t>
          </a:r>
          <a:r>
            <a:rPr lang="en-US" sz="1200" b="1" kern="1200" dirty="0"/>
            <a:t>)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d-ID" sz="1200" b="1" kern="1200" dirty="0"/>
            <a:t>60 Menit</a:t>
          </a:r>
          <a:endParaRPr lang="en-US" sz="1200" kern="1200" dirty="0"/>
        </a:p>
      </dsp:txBody>
      <dsp:txXfrm>
        <a:off x="6851318" y="17276"/>
        <a:ext cx="2002335" cy="800934"/>
      </dsp:txXfrm>
    </dsp:sp>
    <dsp:sp modelId="{34E3FF53-A5DB-7145-A924-1F034A677C73}">
      <dsp:nvSpPr>
        <dsp:cNvPr id="0" name=""/>
        <dsp:cNvSpPr/>
      </dsp:nvSpPr>
      <dsp:spPr>
        <a:xfrm>
          <a:off x="6851318" y="818211"/>
          <a:ext cx="2002335" cy="1756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Ekonomi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/>
            <a:t>Sejarah</a:t>
          </a:r>
          <a:endParaRPr lang="id-ID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kern="1200" dirty="0"/>
            <a:t>Geografi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400" kern="1200" dirty="0" err="1"/>
            <a:t>Sosiologi</a:t>
          </a:r>
          <a:endParaRPr lang="en-US" sz="1400" kern="1200" dirty="0"/>
        </a:p>
      </dsp:txBody>
      <dsp:txXfrm>
        <a:off x="6851318" y="818211"/>
        <a:ext cx="2002335" cy="175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EAA2-EC0B-A848-AC1D-72AC77697CFD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63971-6DE4-DC47-85E7-F22757ABD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2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6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1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7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1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6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64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95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2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53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95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16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48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02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42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1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2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50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6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4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68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9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9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9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5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50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63971-6DE4-DC47-85E7-F22757ABDC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6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0"/>
            <a:ext cx="81724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FEB841-9202-874D-81B1-5F301B86E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04" y="483518"/>
            <a:ext cx="454204" cy="288032"/>
          </a:xfrm>
          <a:prstGeom prst="rect">
            <a:avLst/>
          </a:prstGeom>
        </p:spPr>
      </p:pic>
      <p:pic>
        <p:nvPicPr>
          <p:cNvPr id="7" name="Picture 5" descr="http://dc601.4shared.com/img/3x_q9aaw/s3/140b67efbb0/makara-ui-yellow.png">
            <a:extLst>
              <a:ext uri="{FF2B5EF4-FFF2-40B4-BE49-F238E27FC236}">
                <a16:creationId xmlns="" xmlns:a16="http://schemas.microsoft.com/office/drawing/2014/main" id="{80D61863-8810-5542-848D-929FE57637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8" y="99930"/>
            <a:ext cx="454204" cy="4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sil gambar untuk logo ristekdikti">
            <a:extLst>
              <a:ext uri="{FF2B5EF4-FFF2-40B4-BE49-F238E27FC236}">
                <a16:creationId xmlns="" xmlns:a16="http://schemas.microsoft.com/office/drawing/2014/main" id="{2A47DEA6-9270-F048-88EF-307071359C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2" y="627534"/>
            <a:ext cx="154328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pic>
        <p:nvPicPr>
          <p:cNvPr id="6" name="Picture 5" descr="http://dc601.4shared.com/img/3x_q9aaw/s3/140b67efbb0/makara-ui-yellow.png">
            <a:extLst>
              <a:ext uri="{FF2B5EF4-FFF2-40B4-BE49-F238E27FC236}">
                <a16:creationId xmlns="" xmlns:a16="http://schemas.microsoft.com/office/drawing/2014/main" id="{2F4666A0-17B0-7642-80E1-E8DFC75DFB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70"/>
            <a:ext cx="1068817" cy="10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345596-3736-4C48-8139-56C87FEF96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614893"/>
            <a:ext cx="827584" cy="524809"/>
          </a:xfrm>
          <a:prstGeom prst="rect">
            <a:avLst/>
          </a:prstGeom>
        </p:spPr>
      </p:pic>
      <p:pic>
        <p:nvPicPr>
          <p:cNvPr id="9" name="Picture 2" descr="Hasil gambar untuk logo ristekdikti">
            <a:extLst>
              <a:ext uri="{FF2B5EF4-FFF2-40B4-BE49-F238E27FC236}">
                <a16:creationId xmlns="" xmlns:a16="http://schemas.microsoft.com/office/drawing/2014/main" id="{BFE9BAF2-6A1A-5141-9D5F-1B92F97540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59" y="2643758"/>
            <a:ext cx="336889" cy="31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tiff"/><Relationship Id="rId7" Type="http://schemas.openxmlformats.org/officeDocument/2006/relationships/image" Target="../media/image11.jpe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tiff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twitter.com/SIMAK_UI" TargetMode="External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hyperlink" Target="https://ltmpt.ac.id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hyperlink" Target="https://simak.ui.ac.id/" TargetMode="External"/><Relationship Id="rId5" Type="http://schemas.openxmlformats.org/officeDocument/2006/relationships/image" Target="../media/image37.jpeg"/><Relationship Id="rId10" Type="http://schemas.openxmlformats.org/officeDocument/2006/relationships/hyperlink" Target="https://penerimaan.ui.ac.id/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hyperlink" Target="https://www.facebook.com/simak.ui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</p:cNvPr>
          <p:cNvSpPr txBox="1"/>
          <p:nvPr/>
        </p:nvSpPr>
        <p:spPr>
          <a:xfrm>
            <a:off x="3264375" y="4875672"/>
            <a:ext cx="3395857" cy="21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2019 - </a:t>
            </a:r>
            <a:r>
              <a:rPr lang="en-US" altLang="ko-KR" sz="8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Universitas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Indonesia</a:t>
            </a:r>
            <a:endParaRPr lang="ko-KR" alt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ABFF32-4A56-174D-A49A-CD85AC95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3" y="3363838"/>
            <a:ext cx="2362587" cy="1498226"/>
          </a:xfrm>
          <a:prstGeom prst="rect">
            <a:avLst/>
          </a:prstGeom>
        </p:spPr>
      </p:pic>
      <p:pic>
        <p:nvPicPr>
          <p:cNvPr id="9" name="Picture 5" descr="http://dc601.4shared.com/img/3x_q9aaw/s3/140b67efbb0/makara-ui-yellow.png">
            <a:extLst>
              <a:ext uri="{FF2B5EF4-FFF2-40B4-BE49-F238E27FC236}">
                <a16:creationId xmlns="" xmlns:a16="http://schemas.microsoft.com/office/drawing/2014/main" id="{5E60B3A2-A293-8C4C-822D-4F421F50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90" y="51470"/>
            <a:ext cx="1071385" cy="10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sil gambar untuk logo ristekdikti">
            <a:extLst>
              <a:ext uri="{FF2B5EF4-FFF2-40B4-BE49-F238E27FC236}">
                <a16:creationId xmlns="" xmlns:a16="http://schemas.microsoft.com/office/drawing/2014/main" id="{CFC2B9A5-6E4B-F441-AADE-DB67BC70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226" y="3579862"/>
            <a:ext cx="108029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84;p11">
            <a:extLst>
              <a:ext uri="{FF2B5EF4-FFF2-40B4-BE49-F238E27FC236}">
                <a16:creationId xmlns="" xmlns:a16="http://schemas.microsoft.com/office/drawing/2014/main" id="{7C64E049-77B1-9B44-849F-8C8768B75671}"/>
              </a:ext>
            </a:extLst>
          </p:cNvPr>
          <p:cNvSpPr txBox="1">
            <a:spLocks/>
          </p:cNvSpPr>
          <p:nvPr/>
        </p:nvSpPr>
        <p:spPr>
          <a:xfrm>
            <a:off x="424427" y="1347614"/>
            <a:ext cx="4507613" cy="19442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ID" sz="3000" dirty="0">
                <a:solidFill>
                  <a:schemeClr val="bg1"/>
                </a:solidFill>
              </a:rPr>
              <a:t>Penerimaan</a:t>
            </a:r>
          </a:p>
          <a:p>
            <a:pPr>
              <a:spcBef>
                <a:spcPts val="0"/>
              </a:spcBef>
            </a:pPr>
            <a:r>
              <a:rPr lang="en-ID" sz="3000" dirty="0">
                <a:solidFill>
                  <a:schemeClr val="bg1"/>
                </a:solidFill>
              </a:rPr>
              <a:t>Mahasiswa </a:t>
            </a:r>
            <a:r>
              <a:rPr lang="en-ID" sz="3000" dirty="0" smtClean="0">
                <a:solidFill>
                  <a:schemeClr val="bg1"/>
                </a:solidFill>
              </a:rPr>
              <a:t>Baru UI</a:t>
            </a:r>
          </a:p>
          <a:p>
            <a:pPr>
              <a:spcBef>
                <a:spcPts val="0"/>
              </a:spcBef>
            </a:pPr>
            <a:r>
              <a:rPr lang="en-ID" sz="3000" dirty="0" smtClean="0">
                <a:solidFill>
                  <a:schemeClr val="bg1"/>
                </a:solidFill>
              </a:rPr>
              <a:t>Jenjang S1 dan Vokasi</a:t>
            </a:r>
            <a:endParaRPr lang="en-ID" sz="3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ID" sz="2400" dirty="0" err="1">
                <a:solidFill>
                  <a:schemeClr val="bg1"/>
                </a:solidFill>
              </a:rPr>
              <a:t>Tahun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Akademik</a:t>
            </a:r>
            <a:endParaRPr lang="en-ID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ID" sz="2400" dirty="0">
                <a:solidFill>
                  <a:schemeClr val="bg1"/>
                </a:solidFill>
              </a:rPr>
              <a:t>2019/2020</a:t>
            </a:r>
            <a:br>
              <a:rPr lang="en-ID" sz="2400" dirty="0">
                <a:solidFill>
                  <a:schemeClr val="bg1"/>
                </a:solidFill>
              </a:rPr>
            </a:br>
            <a:endParaRPr lang="en-ID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3B0527-885E-1C45-BC51-0390A5233A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12" y="7048"/>
            <a:ext cx="1252388" cy="1134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BE5C223-D683-0640-A32C-B231C8F347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r="20506"/>
          <a:stretch/>
        </p:blipFill>
        <p:spPr>
          <a:xfrm>
            <a:off x="7891611" y="1095484"/>
            <a:ext cx="1252388" cy="1029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EEF8200-BFDB-1247-9869-E501568D29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/>
          <a:stretch/>
        </p:blipFill>
        <p:spPr>
          <a:xfrm>
            <a:off x="7891610" y="2067694"/>
            <a:ext cx="1252390" cy="10292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8602357-C0D9-AA4A-8DE1-5911F051A7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r="14812"/>
          <a:stretch/>
        </p:blipFill>
        <p:spPr>
          <a:xfrm>
            <a:off x="7884368" y="3003798"/>
            <a:ext cx="1252390" cy="11074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EDB4576-1E2B-2446-9333-D464D0B59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t="10191" r="19885"/>
          <a:stretch/>
        </p:blipFill>
        <p:spPr>
          <a:xfrm>
            <a:off x="7883106" y="3994273"/>
            <a:ext cx="1253652" cy="11697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0C720CB-A437-6F4D-A252-D4DC7DDDE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1569" y="1801806"/>
            <a:ext cx="1921345" cy="29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123478"/>
            <a:ext cx="7128792" cy="7715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PERBEDAAN PILIHAN PRODI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896B89-4E2A-A849-8407-372649869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27"/>
            <a:ext cx="9144000" cy="34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2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05880" y="1952277"/>
            <a:ext cx="8496944" cy="2995737"/>
          </a:xfrm>
        </p:spPr>
        <p:txBody>
          <a:bodyPr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JALUR MASUK UI 2019</a:t>
            </a:r>
            <a:endParaRPr lang="en-US" sz="5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0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6144" y="0"/>
            <a:ext cx="8172400" cy="884466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</a:rPr>
              <a:t>Jalur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Masuk</a:t>
            </a:r>
            <a:r>
              <a:rPr lang="en-US" dirty="0">
                <a:solidFill>
                  <a:srgbClr val="000000"/>
                </a:solidFill>
              </a:rPr>
              <a:t> S1 </a:t>
            </a:r>
            <a:r>
              <a:rPr lang="en-US" dirty="0" err="1">
                <a:solidFill>
                  <a:srgbClr val="000000"/>
                </a:solidFill>
              </a:rPr>
              <a:t>Reguler</a:t>
            </a:r>
            <a:r>
              <a:rPr lang="en-US" dirty="0">
                <a:solidFill>
                  <a:srgbClr val="000000"/>
                </a:solidFill>
              </a:rPr>
              <a:t> UI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304FADD-9465-204B-9EA5-6CEFC3B92D8F}"/>
              </a:ext>
            </a:extLst>
          </p:cNvPr>
          <p:cNvGrpSpPr/>
          <p:nvPr/>
        </p:nvGrpSpPr>
        <p:grpSpPr>
          <a:xfrm>
            <a:off x="2603757" y="1104676"/>
            <a:ext cx="3072390" cy="1711171"/>
            <a:chOff x="3491880" y="1995687"/>
            <a:chExt cx="2664296" cy="1584175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4F9530F6-F226-2B43-9955-D75C803D38C6}"/>
                </a:ext>
              </a:extLst>
            </p:cNvPr>
            <p:cNvSpPr/>
            <p:nvPr/>
          </p:nvSpPr>
          <p:spPr>
            <a:xfrm>
              <a:off x="3491880" y="1995687"/>
              <a:ext cx="2664296" cy="15841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1F16E8A-DEA9-E74B-8EB5-D0AB0E15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7904" y="2064561"/>
              <a:ext cx="2378398" cy="1382390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B3CF3C5-0076-B44D-8B80-902E9FBEA799}"/>
              </a:ext>
            </a:extLst>
          </p:cNvPr>
          <p:cNvSpPr/>
          <p:nvPr/>
        </p:nvSpPr>
        <p:spPr>
          <a:xfrm>
            <a:off x="323528" y="3182195"/>
            <a:ext cx="3816424" cy="128466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SELEKSI NASIONAL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(SNMPTN &amp; SBMPTN)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F2D535E-BD7B-2C4E-94CF-A67DE904C703}"/>
              </a:ext>
            </a:extLst>
          </p:cNvPr>
          <p:cNvSpPr/>
          <p:nvPr/>
        </p:nvSpPr>
        <p:spPr>
          <a:xfrm>
            <a:off x="4769030" y="3149345"/>
            <a:ext cx="3626135" cy="118761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SELEKSI MANDIRI</a:t>
            </a:r>
          </a:p>
          <a:p>
            <a:pPr marL="9525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SIMAK UI)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="" xmlns:a16="http://schemas.microsoft.com/office/drawing/2014/main" id="{BAF2E7A0-4323-234B-B4E7-E5857E097109}"/>
              </a:ext>
            </a:extLst>
          </p:cNvPr>
          <p:cNvSpPr/>
          <p:nvPr/>
        </p:nvSpPr>
        <p:spPr>
          <a:xfrm rot="18628399">
            <a:off x="2755255" y="2402303"/>
            <a:ext cx="432795" cy="862125"/>
          </a:xfrm>
          <a:prstGeom prst="rightArrow">
            <a:avLst>
              <a:gd name="adj1" fmla="val 31309"/>
              <a:gd name="adj2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="" xmlns:a16="http://schemas.microsoft.com/office/drawing/2014/main" id="{35C7EC1F-B886-1449-82A4-5BDC7EA7EB0E}"/>
              </a:ext>
            </a:extLst>
          </p:cNvPr>
          <p:cNvSpPr/>
          <p:nvPr/>
        </p:nvSpPr>
        <p:spPr>
          <a:xfrm rot="2303512" flipH="1" flipV="1">
            <a:off x="5333101" y="2350857"/>
            <a:ext cx="495285" cy="884466"/>
          </a:xfrm>
          <a:prstGeom prst="rightArrow">
            <a:avLst>
              <a:gd name="adj1" fmla="val 33541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8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10263"/>
            <a:ext cx="8172400" cy="749188"/>
          </a:xfrm>
        </p:spPr>
        <p:txBody>
          <a:bodyPr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Jalur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Masuk</a:t>
            </a:r>
            <a:r>
              <a:rPr lang="en-US" sz="2800" dirty="0">
                <a:solidFill>
                  <a:srgbClr val="000000"/>
                </a:solidFill>
              </a:rPr>
              <a:t> S1 </a:t>
            </a:r>
            <a:r>
              <a:rPr lang="en-US" sz="2800" dirty="0" err="1">
                <a:solidFill>
                  <a:srgbClr val="000000"/>
                </a:solidFill>
              </a:rPr>
              <a:t>Paralel</a:t>
            </a:r>
            <a:r>
              <a:rPr lang="en-US" sz="2800" dirty="0">
                <a:solidFill>
                  <a:srgbClr val="000000"/>
                </a:solidFill>
              </a:rPr>
              <a:t>, S1 </a:t>
            </a:r>
            <a:r>
              <a:rPr lang="en-US" sz="2800" dirty="0" err="1">
                <a:solidFill>
                  <a:srgbClr val="000000"/>
                </a:solidFill>
              </a:rPr>
              <a:t>Kelas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Internasional</a:t>
            </a:r>
            <a:r>
              <a:rPr lang="en-US" sz="2800" dirty="0" smtClean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dan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Vokasi</a:t>
            </a:r>
            <a:r>
              <a:rPr lang="en-US" sz="2800" dirty="0">
                <a:solidFill>
                  <a:srgbClr val="000000"/>
                </a:solidFill>
              </a:rPr>
              <a:t> UI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304FADD-9465-204B-9EA5-6CEFC3B92D8F}"/>
              </a:ext>
            </a:extLst>
          </p:cNvPr>
          <p:cNvGrpSpPr/>
          <p:nvPr/>
        </p:nvGrpSpPr>
        <p:grpSpPr>
          <a:xfrm>
            <a:off x="3131840" y="1419622"/>
            <a:ext cx="2604015" cy="1440160"/>
            <a:chOff x="3491880" y="1995687"/>
            <a:chExt cx="2664296" cy="1584175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4F9530F6-F226-2B43-9955-D75C803D38C6}"/>
                </a:ext>
              </a:extLst>
            </p:cNvPr>
            <p:cNvSpPr/>
            <p:nvPr/>
          </p:nvSpPr>
          <p:spPr>
            <a:xfrm>
              <a:off x="3491880" y="1995687"/>
              <a:ext cx="2664296" cy="1584175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1F16E8A-DEA9-E74B-8EB5-D0AB0E15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7904" y="2064561"/>
              <a:ext cx="2378398" cy="1382390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0F2D535E-BD7B-2C4E-94CF-A67DE904C703}"/>
              </a:ext>
            </a:extLst>
          </p:cNvPr>
          <p:cNvSpPr/>
          <p:nvPr/>
        </p:nvSpPr>
        <p:spPr>
          <a:xfrm>
            <a:off x="4505269" y="3411718"/>
            <a:ext cx="4248472" cy="8162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SIMAK UI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(S1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Paralel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S1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Vokasi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="" xmlns:a16="http://schemas.microsoft.com/office/drawing/2014/main" id="{35C7EC1F-B886-1449-82A4-5BDC7EA7EB0E}"/>
              </a:ext>
            </a:extLst>
          </p:cNvPr>
          <p:cNvSpPr/>
          <p:nvPr/>
        </p:nvSpPr>
        <p:spPr>
          <a:xfrm rot="3105011" flipH="1" flipV="1">
            <a:off x="5087480" y="2717811"/>
            <a:ext cx="371913" cy="884466"/>
          </a:xfrm>
          <a:prstGeom prst="rightArrow">
            <a:avLst>
              <a:gd name="adj1" fmla="val 33541"/>
              <a:gd name="adj2" fmla="val 50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351D2172-C931-AB47-BE97-0F1D15E8BA6F}"/>
              </a:ext>
            </a:extLst>
          </p:cNvPr>
          <p:cNvSpPr/>
          <p:nvPr/>
        </p:nvSpPr>
        <p:spPr>
          <a:xfrm>
            <a:off x="251520" y="3415476"/>
            <a:ext cx="4025317" cy="8844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PPKB/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Talentscouting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(S1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Paralel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S1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Vokasi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="" xmlns:a16="http://schemas.microsoft.com/office/drawing/2014/main" id="{57A61F83-674F-E84F-B587-55BF9CB86C91}"/>
              </a:ext>
            </a:extLst>
          </p:cNvPr>
          <p:cNvSpPr/>
          <p:nvPr/>
        </p:nvSpPr>
        <p:spPr>
          <a:xfrm rot="7857924" flipH="1" flipV="1">
            <a:off x="3180670" y="2654117"/>
            <a:ext cx="420644" cy="862125"/>
          </a:xfrm>
          <a:prstGeom prst="rightArrow">
            <a:avLst>
              <a:gd name="adj1" fmla="val 33541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15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123478"/>
            <a:ext cx="7128792" cy="7715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KUOTA JALUR PENERIMAAN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748864"/>
              </p:ext>
            </p:extLst>
          </p:nvPr>
        </p:nvGraphicFramePr>
        <p:xfrm>
          <a:off x="1470756" y="1044921"/>
          <a:ext cx="6980767" cy="397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519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51520" y="1952277"/>
            <a:ext cx="8496944" cy="2995737"/>
          </a:xfrm>
        </p:spPr>
        <p:txBody>
          <a:bodyPr/>
          <a:lstStyle/>
          <a:p>
            <a:pPr marL="76200" algn="ctr"/>
            <a:r>
              <a:rPr lang="en-US" sz="5000" b="1" dirty="0" smtClean="0">
                <a:solidFill>
                  <a:schemeClr val="tx1"/>
                </a:solidFill>
              </a:rPr>
              <a:t>JADWAL SELEKSI 2019</a:t>
            </a:r>
            <a:endParaRPr lang="en-US" sz="5000" b="1" dirty="0">
              <a:solidFill>
                <a:schemeClr val="tx1"/>
              </a:solidFill>
            </a:endParaRPr>
          </a:p>
          <a:p>
            <a:endParaRPr 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7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>
            <a:extLst>
              <a:ext uri="{FF2B5EF4-FFF2-40B4-BE49-F238E27FC236}">
                <a16:creationId xmlns="" xmlns:a16="http://schemas.microsoft.com/office/drawing/2014/main" id="{225ED6FA-9F6C-074D-8D26-0DC905BFE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147703"/>
              </p:ext>
            </p:extLst>
          </p:nvPr>
        </p:nvGraphicFramePr>
        <p:xfrm>
          <a:off x="154745" y="699542"/>
          <a:ext cx="8834510" cy="4283320"/>
        </p:xfrm>
        <a:graphic>
          <a:graphicData uri="http://schemas.openxmlformats.org/drawingml/2006/table">
            <a:tbl>
              <a:tblPr/>
              <a:tblGrid>
                <a:gridCol w="386861">
                  <a:extLst>
                    <a:ext uri="{9D8B030D-6E8A-4147-A177-3AD203B41FA5}">
                      <a16:colId xmlns="" xmlns:a16="http://schemas.microsoft.com/office/drawing/2014/main" val="690512395"/>
                    </a:ext>
                  </a:extLst>
                </a:gridCol>
                <a:gridCol w="2588456">
                  <a:extLst>
                    <a:ext uri="{9D8B030D-6E8A-4147-A177-3AD203B41FA5}">
                      <a16:colId xmlns="" xmlns:a16="http://schemas.microsoft.com/office/drawing/2014/main" val="1044227773"/>
                    </a:ext>
                  </a:extLst>
                </a:gridCol>
                <a:gridCol w="2018713">
                  <a:extLst>
                    <a:ext uri="{9D8B030D-6E8A-4147-A177-3AD203B41FA5}">
                      <a16:colId xmlns="" xmlns:a16="http://schemas.microsoft.com/office/drawing/2014/main" val="3653317772"/>
                    </a:ext>
                  </a:extLst>
                </a:gridCol>
                <a:gridCol w="2067951">
                  <a:extLst>
                    <a:ext uri="{9D8B030D-6E8A-4147-A177-3AD203B41FA5}">
                      <a16:colId xmlns="" xmlns:a16="http://schemas.microsoft.com/office/drawing/2014/main" val="1275195597"/>
                    </a:ext>
                  </a:extLst>
                </a:gridCol>
                <a:gridCol w="1772529">
                  <a:extLst>
                    <a:ext uri="{9D8B030D-6E8A-4147-A177-3AD203B41FA5}">
                      <a16:colId xmlns="" xmlns:a16="http://schemas.microsoft.com/office/drawing/2014/main" val="83462101"/>
                    </a:ext>
                  </a:extLst>
                </a:gridCol>
              </a:tblGrid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No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Program/Kelas/</a:t>
                      </a:r>
                      <a:r>
                        <a:rPr lang="en-ID" sz="1400" b="1" u="none" strike="noStrike" dirty="0" err="1">
                          <a:effectLst/>
                        </a:rPr>
                        <a:t>Jalur</a:t>
                      </a:r>
                      <a:r>
                        <a:rPr lang="en-ID" sz="1400" b="1" u="none" strike="noStrike" dirty="0">
                          <a:effectLst/>
                        </a:rPr>
                        <a:t> </a:t>
                      </a:r>
                      <a:r>
                        <a:rPr lang="en-ID" sz="1400" b="1" u="none" strike="noStrike" dirty="0" err="1">
                          <a:effectLst/>
                        </a:rPr>
                        <a:t>Masuk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Pendaftaran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Ujian</a:t>
                      </a:r>
                      <a:r>
                        <a:rPr lang="en-ID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Seleksi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Pengumuman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3714387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1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Vokasi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/>
                </a:tc>
                <a:extLst>
                  <a:ext uri="{0D108BD9-81ED-4DB2-BD59-A6C34878D82A}">
                    <a16:rowId xmlns="" xmlns:a16="http://schemas.microsoft.com/office/drawing/2014/main" val="75451914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 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PPKB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4-28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Februari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Maret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4439479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l" fontAlgn="ctr"/>
                      <a:r>
                        <a:rPr lang="en-ID" sz="1400" u="none" strike="noStrike" dirty="0">
                          <a:effectLst/>
                        </a:rPr>
                        <a:t> 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SIMAK UI 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Juni--10 Juli 2019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 Juli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Akhir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Juli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1484465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2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Sarjana</a:t>
                      </a:r>
                      <a:r>
                        <a:rPr lang="en-ID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Kelas </a:t>
                      </a:r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Reguler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/>
                </a:tc>
                <a:extLst>
                  <a:ext uri="{0D108BD9-81ED-4DB2-BD59-A6C34878D82A}">
                    <a16:rowId xmlns="" xmlns:a16="http://schemas.microsoft.com/office/drawing/2014/main" val="329059774"/>
                  </a:ext>
                </a:extLst>
              </a:tr>
              <a:tr h="47401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 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1450" algn="l" fontAlgn="ctr" latin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SNMPTN &amp; </a:t>
                      </a:r>
                      <a:r>
                        <a:rPr lang="en-ID" sz="1400" u="none" strike="noStrike" dirty="0" err="1">
                          <a:effectLst/>
                        </a:rPr>
                        <a:t>Prestasi</a:t>
                      </a:r>
                      <a:r>
                        <a:rPr lang="en-ID" sz="1400" u="none" strike="noStrike" dirty="0">
                          <a:effectLst/>
                        </a:rPr>
                        <a:t> </a:t>
                      </a:r>
                      <a:r>
                        <a:rPr lang="en-ID" sz="1400" u="none" strike="noStrike" dirty="0" err="1">
                          <a:effectLst/>
                        </a:rPr>
                        <a:t>Olimpiade</a:t>
                      </a:r>
                      <a:r>
                        <a:rPr lang="en-ID" sz="1400" u="none" strike="noStrike" dirty="0">
                          <a:effectLst/>
                        </a:rPr>
                        <a:t> </a:t>
                      </a:r>
                      <a:r>
                        <a:rPr lang="en-ID" sz="1400" u="none" strike="noStrike" dirty="0" err="1">
                          <a:effectLst/>
                        </a:rPr>
                        <a:t>Sains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en-ID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--14 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Februari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Maret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8772748"/>
                  </a:ext>
                </a:extLst>
              </a:tr>
              <a:tr h="245176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SBMPTN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Pendaftaran UTBK: </a:t>
                      </a:r>
                    </a:p>
                    <a:p>
                      <a:pPr algn="ctr" fontAlgn="ctr"/>
                      <a:r>
                        <a:rPr lang="en-ID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 Maret—1 April 2019</a:t>
                      </a:r>
                    </a:p>
                    <a:p>
                      <a:pPr algn="ctr" fontAlgn="ctr"/>
                      <a:r>
                        <a:rPr lang="en-ID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Pendaftaran Seleksi:</a:t>
                      </a:r>
                    </a:p>
                    <a:p>
                      <a:pPr algn="ctr" fontAlgn="ctr"/>
                      <a:r>
                        <a:rPr lang="en-ID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10--24 Juni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13 April-</a:t>
                      </a:r>
                      <a:r>
                        <a:rPr lang="nn-NO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-26 Mei 2019</a:t>
                      </a:r>
                      <a:endParaRPr lang="nn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Juli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2259191"/>
                  </a:ext>
                </a:extLst>
              </a:tr>
              <a:tr h="245176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SIMAK-UI 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Juni--10 Juli 2019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 Juli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Juli 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0559837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3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ID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Sarjana Kelas </a:t>
                      </a:r>
                      <a:r>
                        <a:rPr lang="en-ID" sz="14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Internasional (KI)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3004680"/>
                  </a:ext>
                </a:extLst>
              </a:tr>
              <a:tr h="2451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 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Talent Scouting </a:t>
                      </a:r>
                      <a:endParaRPr lang="en-ID" sz="1400" b="0" i="1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4-28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Februari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Maret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0533642"/>
                  </a:ext>
                </a:extLst>
              </a:tr>
              <a:tr h="245176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SIMAK-UI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Juni--10 Juli 2019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 Juli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Agustus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0513292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4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Sarjana</a:t>
                      </a:r>
                      <a:r>
                        <a:rPr lang="en-ID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Kelas </a:t>
                      </a:r>
                      <a:r>
                        <a:rPr lang="en-ID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Paralel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3868318"/>
                  </a:ext>
                </a:extLst>
              </a:tr>
              <a:tr h="2562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 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PPKB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4-28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Februari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 Maret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4331934"/>
                  </a:ext>
                </a:extLst>
              </a:tr>
              <a:tr h="24517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>
                          <a:effectLst/>
                        </a:rPr>
                        <a:t> </a:t>
                      </a:r>
                      <a:endParaRPr lang="en-ID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D" sz="1400" u="none" strike="noStrike" dirty="0">
                          <a:effectLst/>
                        </a:rPr>
                        <a:t>SIMAK-UI 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 Juni--10 Juli 2019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 </a:t>
                      </a:r>
                      <a:r>
                        <a:rPr lang="en-ID" sz="14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Juli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Juli </a:t>
                      </a:r>
                      <a:r>
                        <a:rPr lang="en-ID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653" marR="2653" marT="2653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6507058"/>
                  </a:ext>
                </a:extLst>
              </a:tr>
            </a:tbl>
          </a:graphicData>
        </a:graphic>
      </p:graphicFrame>
      <p:sp>
        <p:nvSpPr>
          <p:cNvPr id="40" name="Title 2">
            <a:extLst>
              <a:ext uri="{FF2B5EF4-FFF2-40B4-BE49-F238E27FC236}">
                <a16:creationId xmlns="" xmlns:a16="http://schemas.microsoft.com/office/drawing/2014/main" id="{F17C3F54-C8D9-8A46-9AFD-D9CEE38B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-112916"/>
            <a:ext cx="5616624" cy="88446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JADWAL SELEKSI 2019</a:t>
            </a:r>
          </a:p>
        </p:txBody>
      </p:sp>
    </p:spTree>
    <p:extLst>
      <p:ext uri="{BB962C8B-B14F-4D97-AF65-F5344CB8AC3E}">
        <p14:creationId xmlns:p14="http://schemas.microsoft.com/office/powerpoint/2010/main" val="388579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2">
            <a:extLst>
              <a:ext uri="{FF2B5EF4-FFF2-40B4-BE49-F238E27FC236}">
                <a16:creationId xmlns="" xmlns:a16="http://schemas.microsoft.com/office/drawing/2014/main" id="{F17C3F54-C8D9-8A46-9AFD-D9CEE38B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1100"/>
            <a:ext cx="5616624" cy="88446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JADWAL SELEKSI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347614"/>
            <a:ext cx="8712968" cy="324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Seleksi</a:t>
            </a:r>
            <a:r>
              <a:rPr lang="en-US" sz="2400" dirty="0"/>
              <a:t> FK UI:</a:t>
            </a:r>
          </a:p>
          <a:p>
            <a:r>
              <a:rPr lang="en-US" sz="2400" dirty="0" err="1"/>
              <a:t>Khusus</a:t>
            </a:r>
            <a:r>
              <a:rPr lang="en-US" sz="2400" dirty="0"/>
              <a:t> </a:t>
            </a:r>
            <a:r>
              <a:rPr lang="en-US" sz="2400" dirty="0" err="1"/>
              <a:t>peserta</a:t>
            </a:r>
            <a:r>
              <a:rPr lang="en-US" sz="2400" dirty="0"/>
              <a:t> </a:t>
            </a:r>
            <a:r>
              <a:rPr lang="en-US" sz="2400" i="1" dirty="0" err="1"/>
              <a:t>Talentscouting</a:t>
            </a:r>
            <a:r>
              <a:rPr lang="en-US" sz="2400" dirty="0"/>
              <a:t> </a:t>
            </a:r>
            <a:r>
              <a:rPr lang="en-US" sz="2400" dirty="0" smtClean="0"/>
              <a:t>S1 KI FK</a:t>
            </a:r>
            <a:r>
              <a:rPr lang="en-US" sz="2400" dirty="0"/>
              <a:t>, </a:t>
            </a:r>
            <a:r>
              <a:rPr lang="en-US" sz="2400" dirty="0" err="1"/>
              <a:t>peserta</a:t>
            </a:r>
            <a:r>
              <a:rPr lang="en-US" sz="2400" dirty="0"/>
              <a:t> yang </a:t>
            </a:r>
            <a:r>
              <a:rPr lang="en-US" sz="2400" dirty="0" smtClean="0"/>
              <a:t>lulus </a:t>
            </a:r>
          </a:p>
          <a:p>
            <a:r>
              <a:rPr lang="en-US" sz="2400" dirty="0" err="1" smtClean="0"/>
              <a:t>tahap</a:t>
            </a:r>
            <a:r>
              <a:rPr lang="en-US" sz="2400" dirty="0" smtClean="0"/>
              <a:t> </a:t>
            </a:r>
            <a:r>
              <a:rPr lang="en-US" sz="2400" dirty="0" err="1" smtClean="0"/>
              <a:t>evaluasi</a:t>
            </a:r>
            <a:r>
              <a:rPr lang="en-US" sz="2400" dirty="0" smtClean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dihubungi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FK UI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err="1" smtClean="0"/>
              <a:t>menempuh</a:t>
            </a:r>
            <a:r>
              <a:rPr lang="en-US" sz="2400" dirty="0" smtClean="0"/>
              <a:t> </a:t>
            </a:r>
            <a:r>
              <a:rPr lang="en-US" sz="2400" dirty="0" err="1"/>
              <a:t>ujian</a:t>
            </a:r>
            <a:r>
              <a:rPr lang="en-US" sz="2400" dirty="0"/>
              <a:t> </a:t>
            </a:r>
            <a:r>
              <a:rPr lang="en-US" sz="2400" dirty="0" err="1"/>
              <a:t>wawancara</a:t>
            </a:r>
            <a:r>
              <a:rPr lang="en-US" sz="2400" dirty="0"/>
              <a:t> MMPI-MMI.</a:t>
            </a:r>
          </a:p>
          <a:p>
            <a:endParaRPr lang="en-US" sz="2700" dirty="0"/>
          </a:p>
          <a:p>
            <a:endParaRPr lang="en-US" sz="2600" b="1" dirty="0"/>
          </a:p>
          <a:p>
            <a:r>
              <a:rPr lang="en-US" sz="2600" b="1" dirty="0" err="1"/>
              <a:t>Verifikasi</a:t>
            </a:r>
            <a:r>
              <a:rPr lang="en-US" sz="2600" b="1" dirty="0"/>
              <a:t> </a:t>
            </a:r>
            <a:r>
              <a:rPr lang="en-US" sz="2600" b="1" dirty="0" err="1"/>
              <a:t>Rapor</a:t>
            </a:r>
            <a:r>
              <a:rPr lang="en-US" sz="2600" b="1" dirty="0"/>
              <a:t> SNMPTN, PPKB, </a:t>
            </a:r>
            <a:r>
              <a:rPr lang="en-US" sz="2600" b="1" dirty="0" err="1"/>
              <a:t>dan</a:t>
            </a:r>
            <a:r>
              <a:rPr lang="en-US" sz="2600" b="1" dirty="0"/>
              <a:t> </a:t>
            </a:r>
            <a:r>
              <a:rPr lang="en-US" sz="2600" b="1" i="1" dirty="0"/>
              <a:t>Talent Scouting</a:t>
            </a:r>
            <a:r>
              <a:rPr lang="en-US" sz="2600" b="1" dirty="0"/>
              <a:t>: </a:t>
            </a:r>
          </a:p>
          <a:p>
            <a:r>
              <a:rPr lang="en-US" sz="2600" b="1" dirty="0"/>
              <a:t>26—28 </a:t>
            </a:r>
            <a:r>
              <a:rPr lang="en-US" sz="2600" b="1" dirty="0" err="1"/>
              <a:t>Maret</a:t>
            </a:r>
            <a:r>
              <a:rPr lang="en-US" sz="2600" b="1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00040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216024"/>
            <a:ext cx="7488832" cy="77155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JADWAL SELEKSI NASIONAL (UTBK)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30446A-F192-924F-91BD-BABFAB84A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44"/>
            <a:ext cx="9144000" cy="37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216024"/>
            <a:ext cx="7488832" cy="77155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JADWAL SELEKSI NASIONAL (UTBK)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A5E46C-AD45-974A-9749-48BA9058C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290"/>
            <a:ext cx="9144000" cy="3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448589-2F6E-B547-A333-D31D14434D4B}"/>
              </a:ext>
            </a:extLst>
          </p:cNvPr>
          <p:cNvSpPr txBox="1"/>
          <p:nvPr/>
        </p:nvSpPr>
        <p:spPr>
          <a:xfrm>
            <a:off x="1115616" y="1635646"/>
            <a:ext cx="7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KEBIJAKAN</a:t>
            </a:r>
          </a:p>
          <a:p>
            <a:pPr algn="ctr"/>
            <a:r>
              <a:rPr lang="en-US" sz="4400" b="1" dirty="0"/>
              <a:t>SELEKSI NASIONAL</a:t>
            </a:r>
          </a:p>
          <a:p>
            <a:pPr algn="ctr"/>
            <a:r>
              <a:rPr lang="en-US" sz="44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0AC7D1-6CEF-764E-98B1-639349DC4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513"/>
            <a:ext cx="9144000" cy="366950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="" xmlns:a16="http://schemas.microsoft.com/office/drawing/2014/main" id="{F1C2ED1E-8B7F-344C-9388-A698DEC634CD}"/>
              </a:ext>
            </a:extLst>
          </p:cNvPr>
          <p:cNvSpPr txBox="1">
            <a:spLocks/>
          </p:cNvSpPr>
          <p:nvPr/>
        </p:nvSpPr>
        <p:spPr>
          <a:xfrm>
            <a:off x="1331640" y="216024"/>
            <a:ext cx="7488832" cy="771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JADWAL SELEKSI NASIONAL (UTBK)</a:t>
            </a:r>
          </a:p>
        </p:txBody>
      </p:sp>
    </p:spTree>
    <p:extLst>
      <p:ext uri="{BB962C8B-B14F-4D97-AF65-F5344CB8AC3E}">
        <p14:creationId xmlns:p14="http://schemas.microsoft.com/office/powerpoint/2010/main" val="2144433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123478"/>
            <a:ext cx="8100392" cy="7715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JADWAL PENDAFTARAN SBMPTN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42B205-9B5E-6146-B2D9-E43F307F3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51670"/>
            <a:ext cx="7074532" cy="2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0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23478"/>
            <a:ext cx="8172400" cy="77155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REKAP JADWAL SELEKSI NASIONAL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FAE104F-CCB8-DE4D-924F-6C87D02D2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822"/>
            <a:ext cx="9144000" cy="38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52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Notched Right Arrow 35">
            <a:extLst>
              <a:ext uri="{FF2B5EF4-FFF2-40B4-BE49-F238E27FC236}">
                <a16:creationId xmlns="" xmlns:a16="http://schemas.microsoft.com/office/drawing/2014/main" id="{687DA2D3-FF35-D645-8ACB-702448634D15}"/>
              </a:ext>
            </a:extLst>
          </p:cNvPr>
          <p:cNvSpPr/>
          <p:nvPr/>
        </p:nvSpPr>
        <p:spPr>
          <a:xfrm>
            <a:off x="4606856" y="1419622"/>
            <a:ext cx="2520280" cy="453466"/>
          </a:xfrm>
          <a:prstGeom prst="notched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486" y="1228978"/>
            <a:ext cx="2003924" cy="143811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JADWAL </a:t>
            </a:r>
            <a:br>
              <a:rPr lang="en-US" sz="2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SELEKSI</a:t>
            </a:r>
            <a:br>
              <a:rPr lang="en-US" sz="2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2019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3EE4B7E5-8DD1-3342-AFFB-A7B03CC13EDA}"/>
              </a:ext>
            </a:extLst>
          </p:cNvPr>
          <p:cNvSpPr/>
          <p:nvPr/>
        </p:nvSpPr>
        <p:spPr>
          <a:xfrm>
            <a:off x="7164288" y="1336277"/>
            <a:ext cx="1872208" cy="648072"/>
          </a:xfrm>
          <a:prstGeom prst="ellipse">
            <a:avLst/>
          </a:prstGeom>
          <a:solidFill>
            <a:srgbClr val="929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S1 REGULER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6A55A2A-ED89-AE47-862A-EDF261B065DF}"/>
              </a:ext>
            </a:extLst>
          </p:cNvPr>
          <p:cNvSpPr/>
          <p:nvPr/>
        </p:nvSpPr>
        <p:spPr>
          <a:xfrm>
            <a:off x="7164288" y="2303523"/>
            <a:ext cx="1872208" cy="648072"/>
          </a:xfrm>
          <a:prstGeom prst="ellipse">
            <a:avLst/>
          </a:prstGeom>
          <a:solidFill>
            <a:srgbClr val="929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S1 PARALEL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C36EC4A-E193-B645-982F-18AF4321CF81}"/>
              </a:ext>
            </a:extLst>
          </p:cNvPr>
          <p:cNvSpPr/>
          <p:nvPr/>
        </p:nvSpPr>
        <p:spPr>
          <a:xfrm>
            <a:off x="7164288" y="3270769"/>
            <a:ext cx="1872208" cy="648072"/>
          </a:xfrm>
          <a:prstGeom prst="ellipse">
            <a:avLst/>
          </a:prstGeom>
          <a:solidFill>
            <a:srgbClr val="929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VOKASI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6920749-D424-4042-BD58-E2B41CADFA20}"/>
              </a:ext>
            </a:extLst>
          </p:cNvPr>
          <p:cNvSpPr/>
          <p:nvPr/>
        </p:nvSpPr>
        <p:spPr>
          <a:xfrm>
            <a:off x="7164288" y="4238015"/>
            <a:ext cx="1872208" cy="648072"/>
          </a:xfrm>
          <a:prstGeom prst="ellipse">
            <a:avLst/>
          </a:prstGeom>
          <a:solidFill>
            <a:srgbClr val="929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S1 KKI</a:t>
            </a:r>
          </a:p>
        </p:txBody>
      </p:sp>
      <p:sp>
        <p:nvSpPr>
          <p:cNvPr id="9" name="Notched Right Arrow 8">
            <a:extLst>
              <a:ext uri="{FF2B5EF4-FFF2-40B4-BE49-F238E27FC236}">
                <a16:creationId xmlns="" xmlns:a16="http://schemas.microsoft.com/office/drawing/2014/main" id="{00EDED08-D2D8-2A40-AC43-F487D5472F20}"/>
              </a:ext>
            </a:extLst>
          </p:cNvPr>
          <p:cNvSpPr/>
          <p:nvPr/>
        </p:nvSpPr>
        <p:spPr>
          <a:xfrm>
            <a:off x="2146627" y="1435605"/>
            <a:ext cx="2520280" cy="453466"/>
          </a:xfrm>
          <a:prstGeom prst="notchedRightArrow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>
            <a:extLst>
              <a:ext uri="{FF2B5EF4-FFF2-40B4-BE49-F238E27FC236}">
                <a16:creationId xmlns="" xmlns:a16="http://schemas.microsoft.com/office/drawing/2014/main" id="{6AE7F590-6293-D04E-A657-AAB736AE83D4}"/>
              </a:ext>
            </a:extLst>
          </p:cNvPr>
          <p:cNvSpPr/>
          <p:nvPr/>
        </p:nvSpPr>
        <p:spPr>
          <a:xfrm>
            <a:off x="4572000" y="1381870"/>
            <a:ext cx="1296144" cy="544163"/>
          </a:xfrm>
          <a:prstGeom prst="notch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044EA4-E1F4-F84A-B223-935C2E2281F5}"/>
              </a:ext>
            </a:extLst>
          </p:cNvPr>
          <p:cNvSpPr txBox="1"/>
          <p:nvPr/>
        </p:nvSpPr>
        <p:spPr>
          <a:xfrm>
            <a:off x="2714251" y="1475647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SNMPTN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2C1F3ED-B125-D648-86B3-A03C893D6C14}"/>
              </a:ext>
            </a:extLst>
          </p:cNvPr>
          <p:cNvSpPr txBox="1"/>
          <p:nvPr/>
        </p:nvSpPr>
        <p:spPr>
          <a:xfrm>
            <a:off x="4666179" y="1456023"/>
            <a:ext cx="11418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SBMPTN</a:t>
            </a:r>
          </a:p>
        </p:txBody>
      </p:sp>
      <p:sp>
        <p:nvSpPr>
          <p:cNvPr id="13" name="Notched Right Arrow 12">
            <a:extLst>
              <a:ext uri="{FF2B5EF4-FFF2-40B4-BE49-F238E27FC236}">
                <a16:creationId xmlns="" xmlns:a16="http://schemas.microsoft.com/office/drawing/2014/main" id="{BE431373-F167-7B47-A5CB-A8BA6A5A5067}"/>
              </a:ext>
            </a:extLst>
          </p:cNvPr>
          <p:cNvSpPr/>
          <p:nvPr/>
        </p:nvSpPr>
        <p:spPr>
          <a:xfrm>
            <a:off x="2146627" y="2409335"/>
            <a:ext cx="2520280" cy="453466"/>
          </a:xfrm>
          <a:prstGeom prst="notch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otched Right Arrow 13">
            <a:extLst>
              <a:ext uri="{FF2B5EF4-FFF2-40B4-BE49-F238E27FC236}">
                <a16:creationId xmlns="" xmlns:a16="http://schemas.microsoft.com/office/drawing/2014/main" id="{FC98FCCD-31E2-D04D-AE8C-DADD8FE4AE8B}"/>
              </a:ext>
            </a:extLst>
          </p:cNvPr>
          <p:cNvSpPr/>
          <p:nvPr/>
        </p:nvSpPr>
        <p:spPr>
          <a:xfrm>
            <a:off x="4631494" y="2409335"/>
            <a:ext cx="2520280" cy="453466"/>
          </a:xfrm>
          <a:prstGeom prst="notched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EACBEE-D681-704B-B9F7-7CC55009D757}"/>
              </a:ext>
            </a:extLst>
          </p:cNvPr>
          <p:cNvSpPr txBox="1"/>
          <p:nvPr/>
        </p:nvSpPr>
        <p:spPr>
          <a:xfrm>
            <a:off x="2714251" y="2449377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PPKB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D8393F4-4748-DD4F-B295-F17D0D337716}"/>
              </a:ext>
            </a:extLst>
          </p:cNvPr>
          <p:cNvSpPr txBox="1"/>
          <p:nvPr/>
        </p:nvSpPr>
        <p:spPr>
          <a:xfrm>
            <a:off x="5247045" y="2441486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SIMAK</a:t>
            </a:r>
          </a:p>
        </p:txBody>
      </p:sp>
      <p:sp>
        <p:nvSpPr>
          <p:cNvPr id="17" name="Notched Right Arrow 16">
            <a:extLst>
              <a:ext uri="{FF2B5EF4-FFF2-40B4-BE49-F238E27FC236}">
                <a16:creationId xmlns="" xmlns:a16="http://schemas.microsoft.com/office/drawing/2014/main" id="{6A02288A-EFCD-1346-97FB-5254069810B0}"/>
              </a:ext>
            </a:extLst>
          </p:cNvPr>
          <p:cNvSpPr/>
          <p:nvPr/>
        </p:nvSpPr>
        <p:spPr>
          <a:xfrm>
            <a:off x="2121989" y="3365248"/>
            <a:ext cx="2520280" cy="453466"/>
          </a:xfrm>
          <a:prstGeom prst="notch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>
            <a:extLst>
              <a:ext uri="{FF2B5EF4-FFF2-40B4-BE49-F238E27FC236}">
                <a16:creationId xmlns="" xmlns:a16="http://schemas.microsoft.com/office/drawing/2014/main" id="{3B468D5A-8503-EE45-AC91-4DBCFBDAD414}"/>
              </a:ext>
            </a:extLst>
          </p:cNvPr>
          <p:cNvSpPr/>
          <p:nvPr/>
        </p:nvSpPr>
        <p:spPr>
          <a:xfrm>
            <a:off x="4606856" y="3365248"/>
            <a:ext cx="2520280" cy="453466"/>
          </a:xfrm>
          <a:prstGeom prst="notched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5F78D8C-143B-C94D-9FA9-F300EFBE9A71}"/>
              </a:ext>
            </a:extLst>
          </p:cNvPr>
          <p:cNvSpPr txBox="1"/>
          <p:nvPr/>
        </p:nvSpPr>
        <p:spPr>
          <a:xfrm>
            <a:off x="2689613" y="3405290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PPKB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BB910DB-F7E1-B34C-A3F5-93ADB934DA6B}"/>
              </a:ext>
            </a:extLst>
          </p:cNvPr>
          <p:cNvSpPr txBox="1"/>
          <p:nvPr/>
        </p:nvSpPr>
        <p:spPr>
          <a:xfrm>
            <a:off x="5222407" y="3397399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SIMAK</a:t>
            </a:r>
          </a:p>
        </p:txBody>
      </p:sp>
      <p:sp>
        <p:nvSpPr>
          <p:cNvPr id="21" name="Notched Right Arrow 20">
            <a:extLst>
              <a:ext uri="{FF2B5EF4-FFF2-40B4-BE49-F238E27FC236}">
                <a16:creationId xmlns="" xmlns:a16="http://schemas.microsoft.com/office/drawing/2014/main" id="{CCB9BD09-D104-0A43-A616-9360CC2B71F8}"/>
              </a:ext>
            </a:extLst>
          </p:cNvPr>
          <p:cNvSpPr/>
          <p:nvPr/>
        </p:nvSpPr>
        <p:spPr>
          <a:xfrm>
            <a:off x="2142553" y="4364645"/>
            <a:ext cx="2520280" cy="453466"/>
          </a:xfrm>
          <a:prstGeom prst="notch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otched Right Arrow 21">
            <a:extLst>
              <a:ext uri="{FF2B5EF4-FFF2-40B4-BE49-F238E27FC236}">
                <a16:creationId xmlns="" xmlns:a16="http://schemas.microsoft.com/office/drawing/2014/main" id="{F4B737FE-C24A-4E4C-88D1-40B0A7707AC1}"/>
              </a:ext>
            </a:extLst>
          </p:cNvPr>
          <p:cNvSpPr/>
          <p:nvPr/>
        </p:nvSpPr>
        <p:spPr>
          <a:xfrm>
            <a:off x="4627420" y="4364645"/>
            <a:ext cx="2520280" cy="453466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7F3FEBD-EB14-8D4D-9184-0132AFA5DB47}"/>
              </a:ext>
            </a:extLst>
          </p:cNvPr>
          <p:cNvSpPr txBox="1"/>
          <p:nvPr/>
        </p:nvSpPr>
        <p:spPr>
          <a:xfrm>
            <a:off x="2467653" y="4447209"/>
            <a:ext cx="22917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TALENTSCOUTING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484C29-C1FF-0D47-AA8B-0E9417E7D0FC}"/>
              </a:ext>
            </a:extLst>
          </p:cNvPr>
          <p:cNvSpPr txBox="1"/>
          <p:nvPr/>
        </p:nvSpPr>
        <p:spPr>
          <a:xfrm>
            <a:off x="5242971" y="4396796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SIMAK KKI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83DBDBE-8FE0-9543-8C29-8359FF6FF279}"/>
              </a:ext>
            </a:extLst>
          </p:cNvPr>
          <p:cNvSpPr txBox="1"/>
          <p:nvPr/>
        </p:nvSpPr>
        <p:spPr>
          <a:xfrm>
            <a:off x="4139953" y="1203230"/>
            <a:ext cx="1872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13 Apr ⎯ 26 Mei 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0FDBF7D-6A9F-6C4B-BF4D-5A9956B15166}"/>
              </a:ext>
            </a:extLst>
          </p:cNvPr>
          <p:cNvSpPr txBox="1"/>
          <p:nvPr/>
        </p:nvSpPr>
        <p:spPr>
          <a:xfrm>
            <a:off x="2100354" y="1193934"/>
            <a:ext cx="239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4 ⎯ 14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Februari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07EDFC-B2B1-4043-B8C7-BDF217F4A13C}"/>
              </a:ext>
            </a:extLst>
          </p:cNvPr>
          <p:cNvSpPr txBox="1"/>
          <p:nvPr/>
        </p:nvSpPr>
        <p:spPr>
          <a:xfrm>
            <a:off x="2100353" y="2165494"/>
            <a:ext cx="239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4 ⎯ 28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Februari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855CE3C-C618-324F-985F-315AFC46DDE6}"/>
              </a:ext>
            </a:extLst>
          </p:cNvPr>
          <p:cNvSpPr txBox="1"/>
          <p:nvPr/>
        </p:nvSpPr>
        <p:spPr>
          <a:xfrm>
            <a:off x="2077556" y="3138150"/>
            <a:ext cx="239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4 ⎯ 28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Februari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A1467E5-7636-E04D-9237-60CE1497D2F9}"/>
              </a:ext>
            </a:extLst>
          </p:cNvPr>
          <p:cNvSpPr txBox="1"/>
          <p:nvPr/>
        </p:nvSpPr>
        <p:spPr>
          <a:xfrm>
            <a:off x="2096410" y="4166007"/>
            <a:ext cx="2395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4 ⎯ 28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Februari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7430769-460B-5A40-8419-C0BD149ED888}"/>
              </a:ext>
            </a:extLst>
          </p:cNvPr>
          <p:cNvSpPr txBox="1"/>
          <p:nvPr/>
        </p:nvSpPr>
        <p:spPr>
          <a:xfrm>
            <a:off x="5195517" y="41427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14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Juli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EC95789-CF07-B14C-88FA-62DDCCD70E63}"/>
              </a:ext>
            </a:extLst>
          </p:cNvPr>
          <p:cNvSpPr txBox="1"/>
          <p:nvPr/>
        </p:nvSpPr>
        <p:spPr>
          <a:xfrm>
            <a:off x="5222407" y="220346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21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Juli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6FCEB64-CE5E-B046-BD9A-A072D6EAE64E}"/>
              </a:ext>
            </a:extLst>
          </p:cNvPr>
          <p:cNvSpPr txBox="1"/>
          <p:nvPr/>
        </p:nvSpPr>
        <p:spPr>
          <a:xfrm>
            <a:off x="5225299" y="3185089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21 </a:t>
            </a:r>
            <a:r>
              <a:rPr lang="en-US" sz="14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Juli</a:t>
            </a:r>
            <a:r>
              <a:rPr lang="en-US" sz="14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  <p:sp>
        <p:nvSpPr>
          <p:cNvPr id="33" name="Down Arrow Callout 32">
            <a:extLst>
              <a:ext uri="{FF2B5EF4-FFF2-40B4-BE49-F238E27FC236}">
                <a16:creationId xmlns="" xmlns:a16="http://schemas.microsoft.com/office/drawing/2014/main" id="{B6CDC8CD-6C4A-D84D-8353-C693DD173ADA}"/>
              </a:ext>
            </a:extLst>
          </p:cNvPr>
          <p:cNvSpPr/>
          <p:nvPr/>
        </p:nvSpPr>
        <p:spPr>
          <a:xfrm>
            <a:off x="2068108" y="267494"/>
            <a:ext cx="2538748" cy="792088"/>
          </a:xfrm>
          <a:prstGeom prst="downArrowCallout">
            <a:avLst>
              <a:gd name="adj1" fmla="val 22620"/>
              <a:gd name="adj2" fmla="val 47612"/>
              <a:gd name="adj3" fmla="val 25000"/>
              <a:gd name="adj4" fmla="val 64977"/>
            </a:avLst>
          </a:prstGeom>
          <a:solidFill>
            <a:srgbClr val="9452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JALUR UNDANGAN</a:t>
            </a:r>
          </a:p>
        </p:txBody>
      </p:sp>
      <p:sp>
        <p:nvSpPr>
          <p:cNvPr id="34" name="Down Arrow Callout 33">
            <a:extLst>
              <a:ext uri="{FF2B5EF4-FFF2-40B4-BE49-F238E27FC236}">
                <a16:creationId xmlns="" xmlns:a16="http://schemas.microsoft.com/office/drawing/2014/main" id="{55357425-91BC-5F41-9D6A-E8614D4C982B}"/>
              </a:ext>
            </a:extLst>
          </p:cNvPr>
          <p:cNvSpPr/>
          <p:nvPr/>
        </p:nvSpPr>
        <p:spPr>
          <a:xfrm>
            <a:off x="4646223" y="270856"/>
            <a:ext cx="2538748" cy="792088"/>
          </a:xfrm>
          <a:prstGeom prst="downArrowCallout">
            <a:avLst>
              <a:gd name="adj1" fmla="val 22620"/>
              <a:gd name="adj2" fmla="val 47612"/>
              <a:gd name="adj3" fmla="val 25000"/>
              <a:gd name="adj4" fmla="val 64977"/>
            </a:avLst>
          </a:prstGeom>
          <a:solidFill>
            <a:srgbClr val="9452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JALUR TULIS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2FFC793-76E7-9145-89EE-3E4B7F3FB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001" y="2749694"/>
            <a:ext cx="2063783" cy="229309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4A6C375-A533-524A-AF49-2667FF2262F4}"/>
              </a:ext>
            </a:extLst>
          </p:cNvPr>
          <p:cNvSpPr txBox="1"/>
          <p:nvPr/>
        </p:nvSpPr>
        <p:spPr>
          <a:xfrm>
            <a:off x="5859029" y="1439204"/>
            <a:ext cx="19651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SIMAK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B5D2F20-7207-9C42-AAE0-1242B630BDD6}"/>
              </a:ext>
            </a:extLst>
          </p:cNvPr>
          <p:cNvSpPr txBox="1"/>
          <p:nvPr/>
        </p:nvSpPr>
        <p:spPr>
          <a:xfrm>
            <a:off x="5940152" y="1209938"/>
            <a:ext cx="1039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21 </a:t>
            </a:r>
            <a:r>
              <a:rPr lang="en-US" sz="1200" b="1" dirty="0" err="1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Juli</a:t>
            </a:r>
            <a:r>
              <a:rPr lang="en-US" sz="1200" b="1" dirty="0">
                <a:solidFill>
                  <a:srgbClr val="0070C0"/>
                </a:solidFill>
                <a:latin typeface="Cambria" charset="0"/>
                <a:ea typeface="Cambria" charset="0"/>
                <a:cs typeface="Cambria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011850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47124"/>
            <a:ext cx="7416824" cy="1172498"/>
          </a:xfrm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Jadwal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Pengajuan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Permohonan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Formulir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Undangan</a:t>
            </a:r>
            <a:r>
              <a:rPr lang="en-US" sz="2800" dirty="0">
                <a:solidFill>
                  <a:schemeClr val="tx1"/>
                </a:solidFill>
              </a:rPr>
              <a:t> PPKB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Talent Scouting </a:t>
            </a:r>
            <a:br>
              <a:rPr lang="en-US" sz="2800" i="1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serta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Penambahan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Formulir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E97DCC74-AA7C-344D-A7DB-19404ECE1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729019"/>
              </p:ext>
            </p:extLst>
          </p:nvPr>
        </p:nvGraphicFramePr>
        <p:xfrm>
          <a:off x="395536" y="1563638"/>
          <a:ext cx="8352928" cy="3332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8340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19132"/>
            <a:ext cx="7560840" cy="1172498"/>
          </a:xfrm>
        </p:spPr>
        <p:txBody>
          <a:bodyPr/>
          <a:lstStyle/>
          <a:p>
            <a:pPr latinLnBrk="0" hangingPunct="0"/>
            <a:r>
              <a:rPr lang="en-US" sz="2800" dirty="0" err="1">
                <a:solidFill>
                  <a:schemeClr val="tx1"/>
                </a:solidFill>
              </a:rPr>
              <a:t>Syarat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Pengajuan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Permohonan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Formulir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Undangan</a:t>
            </a:r>
            <a:r>
              <a:rPr lang="en-US" sz="2800" dirty="0">
                <a:solidFill>
                  <a:schemeClr val="tx1"/>
                </a:solidFill>
              </a:rPr>
              <a:t> PPKB </a:t>
            </a:r>
            <a:r>
              <a:rPr lang="en-US" sz="2800" dirty="0" err="1">
                <a:solidFill>
                  <a:schemeClr val="tx1"/>
                </a:solidFill>
              </a:rPr>
              <a:t>dan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Talent Scouting </a:t>
            </a:r>
            <a:br>
              <a:rPr lang="en-US" sz="2800" i="1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serta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Penambahan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Formulir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10344" y="1834398"/>
            <a:ext cx="8723312" cy="3024335"/>
          </a:xfrm>
        </p:spPr>
        <p:txBody>
          <a:bodyPr/>
          <a:lstStyle/>
          <a:p>
            <a:pPr marL="342900" indent="-342900" latinLnBrk="0" hangingPunct="0">
              <a:buAutoNum type="arabicParenBoth"/>
            </a:pPr>
            <a:r>
              <a:rPr lang="en-US" sz="2000" dirty="0" err="1">
                <a:solidFill>
                  <a:schemeClr val="tx1"/>
                </a:solidFill>
              </a:rPr>
              <a:t>Pengajuan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permohonan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dilakukan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sesuai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jadwal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marL="342900" indent="-342900" latinLnBrk="0" hangingPunct="0">
              <a:buAutoNum type="arabicParenBoth"/>
            </a:pPr>
            <a:r>
              <a:rPr lang="en-US" sz="2000" dirty="0" err="1">
                <a:solidFill>
                  <a:schemeClr val="tx1"/>
                </a:solidFill>
              </a:rPr>
              <a:t>Mengirimkan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surat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permohonan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kepada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Kepala</a:t>
            </a:r>
            <a:r>
              <a:rPr lang="en-US" sz="2000" dirty="0">
                <a:solidFill>
                  <a:schemeClr val="tx1"/>
                </a:solidFill>
              </a:rPr>
              <a:t> Kantor Penerimaan Mahasiswa Baru </a:t>
            </a:r>
            <a:r>
              <a:rPr lang="en-US" sz="2000" dirty="0" err="1">
                <a:solidFill>
                  <a:schemeClr val="tx1"/>
                </a:solidFill>
              </a:rPr>
              <a:t>Universitas</a:t>
            </a:r>
            <a:r>
              <a:rPr lang="en-US" sz="2000" dirty="0">
                <a:solidFill>
                  <a:schemeClr val="tx1"/>
                </a:solidFill>
              </a:rPr>
              <a:t> Indonesia,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melampirkan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1200150" lvl="1" indent="-457200" latinLnBrk="0" hangingPunct="0">
              <a:buFont typeface="Arial" panose="020B0604020202020204" pitchFamily="34" charset="0"/>
              <a:buChar char="•"/>
            </a:pPr>
            <a:r>
              <a:rPr lang="en-US" sz="2000" dirty="0" err="1"/>
              <a:t>Profil</a:t>
            </a:r>
            <a:r>
              <a:rPr lang="en-US" sz="2000" dirty="0"/>
              <a:t> </a:t>
            </a:r>
            <a:r>
              <a:rPr lang="en-US" sz="2000" dirty="0" err="1"/>
              <a:t>Sekolah</a:t>
            </a:r>
            <a:endParaRPr lang="en-US" sz="2000" dirty="0"/>
          </a:p>
          <a:p>
            <a:pPr marL="1200150" lvl="1" indent="-457200" latinLnBrk="0" hangingPunct="0">
              <a:buFont typeface="Arial" panose="020B0604020202020204" pitchFamily="34" charset="0"/>
              <a:buChar char="•"/>
            </a:pPr>
            <a:r>
              <a:rPr lang="en-US" sz="2000" dirty="0" err="1"/>
              <a:t>Akreditasi</a:t>
            </a:r>
            <a:r>
              <a:rPr lang="en-US" sz="2000" dirty="0"/>
              <a:t> </a:t>
            </a:r>
            <a:r>
              <a:rPr lang="en-US" sz="2000" dirty="0" err="1"/>
              <a:t>Sekolah</a:t>
            </a:r>
            <a:endParaRPr lang="en-US" sz="2000" dirty="0"/>
          </a:p>
          <a:p>
            <a:pPr marL="1200150" lvl="1" indent="-457200" latinLnBrk="0" hangingPunct="0">
              <a:buFont typeface="Arial" panose="020B0604020202020204" pitchFamily="34" charset="0"/>
              <a:buChar char="•"/>
            </a:pPr>
            <a:r>
              <a:rPr lang="en-US" sz="2000" dirty="0"/>
              <a:t>Daftar alumni yang </a:t>
            </a:r>
            <a:r>
              <a:rPr lang="en-US" sz="2000" dirty="0" err="1" smtClean="0"/>
              <a:t>diterima</a:t>
            </a:r>
            <a:r>
              <a:rPr lang="en-US" sz="2000" dirty="0" smtClean="0"/>
              <a:t> </a:t>
            </a:r>
            <a:r>
              <a:rPr lang="en-US" sz="2000" dirty="0"/>
              <a:t>di PTN 3 </a:t>
            </a:r>
            <a:r>
              <a:rPr lang="en-US" sz="2000" dirty="0" err="1"/>
              <a:t>tahun</a:t>
            </a:r>
            <a:r>
              <a:rPr lang="en-US" sz="2000" dirty="0"/>
              <a:t> </a:t>
            </a:r>
            <a:r>
              <a:rPr lang="en-US" sz="2000" dirty="0" err="1"/>
              <a:t>terakhir</a:t>
            </a:r>
            <a:endParaRPr lang="en-US" sz="2000" dirty="0"/>
          </a:p>
          <a:p>
            <a:pPr marL="1200150" lvl="1" indent="-457200" latinLnBrk="0" hangingPunct="0">
              <a:buFont typeface="Arial" panose="020B0604020202020204" pitchFamily="34" charset="0"/>
              <a:buChar char="•"/>
            </a:pPr>
            <a:r>
              <a:rPr lang="en-US" sz="2000" dirty="0"/>
              <a:t>Daftar </a:t>
            </a:r>
            <a:r>
              <a:rPr lang="en-US" sz="2000" dirty="0" err="1"/>
              <a:t>siswa</a:t>
            </a:r>
            <a:r>
              <a:rPr lang="en-US" sz="2000" dirty="0"/>
              <a:t> yang </a:t>
            </a:r>
            <a:r>
              <a:rPr lang="en-US" sz="2000" dirty="0" err="1"/>
              <a:t>ingin</a:t>
            </a:r>
            <a:r>
              <a:rPr lang="en-US" sz="2000" dirty="0"/>
              <a:t> </a:t>
            </a:r>
            <a:r>
              <a:rPr lang="en-US" sz="2000" dirty="0" err="1"/>
              <a:t>mendaftar</a:t>
            </a:r>
            <a:r>
              <a:rPr lang="en-US" sz="2000" dirty="0"/>
              <a:t> PPKB </a:t>
            </a:r>
            <a:r>
              <a:rPr lang="en-US" sz="2000" dirty="0" err="1"/>
              <a:t>beserta</a:t>
            </a:r>
            <a:r>
              <a:rPr lang="en-US" sz="2000" dirty="0"/>
              <a:t> </a:t>
            </a:r>
            <a:r>
              <a:rPr lang="en-US" sz="2000" dirty="0" err="1"/>
              <a:t>r</a:t>
            </a:r>
            <a:r>
              <a:rPr lang="en-US" sz="2000" dirty="0" err="1" smtClean="0"/>
              <a:t>angking</a:t>
            </a:r>
            <a:r>
              <a:rPr lang="en-US" sz="2000" dirty="0" smtClean="0"/>
              <a:t> </a:t>
            </a:r>
            <a:r>
              <a:rPr lang="en-US" sz="2000" dirty="0"/>
              <a:t>di </a:t>
            </a:r>
            <a:r>
              <a:rPr lang="en-US" sz="2000" dirty="0" err="1"/>
              <a:t>sekolah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program </a:t>
            </a:r>
            <a:r>
              <a:rPr lang="en-US" sz="2000" dirty="0" err="1"/>
              <a:t>studi</a:t>
            </a:r>
            <a:r>
              <a:rPr lang="en-US" sz="2000" dirty="0"/>
              <a:t> </a:t>
            </a:r>
            <a:r>
              <a:rPr lang="en-US" sz="2000" dirty="0" err="1"/>
              <a:t>pilihannya</a:t>
            </a:r>
            <a:endParaRPr lang="en-US" sz="2000" dirty="0"/>
          </a:p>
          <a:p>
            <a:pPr marL="342900" indent="-342900" latinLnBrk="0" hangingPunct="0">
              <a:buAutoNum type="arabicParenBoth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79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2024285"/>
            <a:ext cx="8795320" cy="2995737"/>
          </a:xfrm>
        </p:spPr>
        <p:txBody>
          <a:bodyPr/>
          <a:lstStyle/>
          <a:p>
            <a:pPr marL="76200" algn="ctr"/>
            <a:r>
              <a:rPr lang="en-US" sz="4500" b="1" dirty="0" smtClean="0">
                <a:solidFill>
                  <a:srgbClr val="000000"/>
                </a:solidFill>
              </a:rPr>
              <a:t>PEMILIHAN PROGRAM STUDI</a:t>
            </a:r>
            <a:endParaRPr lang="en-US" sz="4500" b="1" dirty="0">
              <a:solidFill>
                <a:srgbClr val="000000"/>
              </a:solidFill>
            </a:endParaRPr>
          </a:p>
          <a:p>
            <a:pPr algn="ctr"/>
            <a:endParaRPr lang="en-US" sz="4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PILIHAN PRODI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8CE3D36-79B5-6149-A3E7-F4571C7691FE}"/>
              </a:ext>
            </a:extLst>
          </p:cNvPr>
          <p:cNvGrpSpPr/>
          <p:nvPr/>
        </p:nvGrpSpPr>
        <p:grpSpPr>
          <a:xfrm rot="21149691">
            <a:off x="4230764" y="127483"/>
            <a:ext cx="4800496" cy="5013176"/>
            <a:chOff x="4218070" y="1484784"/>
            <a:chExt cx="4800496" cy="501317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4C9E62C-F5D4-F647-A152-DA0390859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8070" y="1484784"/>
              <a:ext cx="4800496" cy="501317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AC81646F-6CD5-BA43-8E1D-6CF7DB7CF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008" y="2868325"/>
              <a:ext cx="3888432" cy="283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itchFamily="34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þ"/>
              </a:pPr>
              <a:r>
                <a:rPr lang="en-US" altLang="en-US" sz="2400" dirty="0">
                  <a:latin typeface="Gill Sans MT" panose="020B0502020104020203" pitchFamily="34" charset="0"/>
                </a:rPr>
                <a:t>S1 </a:t>
              </a:r>
              <a:r>
                <a:rPr lang="en-US" altLang="en-US" sz="2400" dirty="0" err="1">
                  <a:latin typeface="Gill Sans MT" panose="020B0502020104020203" pitchFamily="34" charset="0"/>
                </a:rPr>
                <a:t>Reguler</a:t>
              </a:r>
              <a:r>
                <a:rPr lang="en-US" altLang="en-US" sz="2400" dirty="0">
                  <a:latin typeface="Gill Sans MT" panose="020B0502020104020203" pitchFamily="34" charset="0"/>
                </a:rPr>
                <a:t> (</a:t>
              </a:r>
              <a:r>
                <a:rPr lang="en-US" altLang="en-US" sz="2400" b="1" dirty="0">
                  <a:solidFill>
                    <a:srgbClr val="FF0066"/>
                  </a:solidFill>
                  <a:latin typeface="Gill Sans MT" panose="020B0502020104020203" pitchFamily="34" charset="0"/>
                </a:rPr>
                <a:t>32</a:t>
              </a:r>
              <a:r>
                <a:rPr lang="en-US" altLang="en-US" sz="2400" dirty="0">
                  <a:latin typeface="Gill Sans MT" panose="020B0502020104020203" pitchFamily="34" charset="0"/>
                </a:rPr>
                <a:t> IPA, 32 IPS)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þ"/>
              </a:pPr>
              <a:r>
                <a:rPr lang="en-US" altLang="en-US" sz="2400" dirty="0">
                  <a:latin typeface="Gill Sans MT" panose="020B0502020104020203" pitchFamily="34" charset="0"/>
                </a:rPr>
                <a:t>S1 </a:t>
              </a:r>
              <a:r>
                <a:rPr lang="en-US" altLang="en-US" sz="2400" dirty="0" err="1">
                  <a:latin typeface="Gill Sans MT" panose="020B0502020104020203" pitchFamily="34" charset="0"/>
                </a:rPr>
                <a:t>Paralel</a:t>
              </a:r>
              <a:r>
                <a:rPr lang="en-US" altLang="en-US" sz="2400" dirty="0">
                  <a:latin typeface="Gill Sans MT" panose="020B0502020104020203" pitchFamily="34" charset="0"/>
                </a:rPr>
                <a:t> (15 IPA, 16 IPS</a:t>
              </a:r>
              <a:r>
                <a:rPr lang="en-US" altLang="en-US" sz="2400" dirty="0" smtClean="0">
                  <a:latin typeface="Gill Sans MT" panose="020B0502020104020203" pitchFamily="34" charset="0"/>
                </a:rPr>
                <a:t>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þ"/>
              </a:pPr>
              <a:r>
                <a:rPr lang="en-US" altLang="en-US" sz="2400" dirty="0">
                  <a:latin typeface="Gill Sans MT" panose="020B0502020104020203" pitchFamily="34" charset="0"/>
                </a:rPr>
                <a:t>S1 </a:t>
              </a:r>
              <a:r>
                <a:rPr lang="en-US" altLang="en-US" sz="2400" dirty="0" smtClean="0">
                  <a:latin typeface="Gill Sans MT" panose="020B0502020104020203" pitchFamily="34" charset="0"/>
                </a:rPr>
                <a:t>KI </a:t>
              </a:r>
              <a:r>
                <a:rPr lang="en-US" altLang="en-US" sz="2400" dirty="0">
                  <a:latin typeface="Gill Sans MT" panose="020B0502020104020203" pitchFamily="34" charset="0"/>
                </a:rPr>
                <a:t>(</a:t>
              </a:r>
              <a:r>
                <a:rPr lang="en-US" altLang="en-US" sz="2400" dirty="0" err="1">
                  <a:latin typeface="Gill Sans MT" panose="020B0502020104020203" pitchFamily="34" charset="0"/>
                </a:rPr>
                <a:t>Kls</a:t>
              </a:r>
              <a:r>
                <a:rPr lang="en-US" altLang="en-US" sz="2400" dirty="0">
                  <a:latin typeface="Gill Sans MT" panose="020B0502020104020203" pitchFamily="34" charset="0"/>
                </a:rPr>
                <a:t> </a:t>
              </a:r>
              <a:r>
                <a:rPr lang="en-US" altLang="en-US" sz="2400" dirty="0" err="1">
                  <a:latin typeface="Gill Sans MT" panose="020B0502020104020203" pitchFamily="34" charset="0"/>
                </a:rPr>
                <a:t>Internasional</a:t>
              </a:r>
              <a:r>
                <a:rPr lang="en-US" altLang="en-US" sz="2400" dirty="0">
                  <a:latin typeface="Gill Sans MT" panose="020B0502020104020203" pitchFamily="34" charset="0"/>
                </a:rPr>
                <a:t>) </a:t>
              </a:r>
            </a:p>
            <a:p>
              <a:pPr marL="0" indent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en-US" sz="2400" dirty="0">
                  <a:latin typeface="Gill Sans MT" panose="020B0502020104020203" pitchFamily="34" charset="0"/>
                </a:rPr>
                <a:t> </a:t>
              </a:r>
              <a:r>
                <a:rPr lang="en-US" altLang="en-US" sz="2400" dirty="0" smtClean="0">
                  <a:latin typeface="Gill Sans MT" panose="020B0502020104020203" pitchFamily="34" charset="0"/>
                </a:rPr>
                <a:t>   (</a:t>
              </a:r>
              <a:r>
                <a:rPr lang="en-US" altLang="en-US" sz="2400" b="1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10</a:t>
              </a:r>
              <a:r>
                <a:rPr lang="en-US" altLang="en-US" sz="2400" dirty="0">
                  <a:latin typeface="Gill Sans MT" panose="020B0502020104020203" pitchFamily="34" charset="0"/>
                </a:rPr>
                <a:t> IPA, 6 IPS)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þ"/>
              </a:pPr>
              <a:r>
                <a:rPr lang="en-US" altLang="en-US" sz="2400" dirty="0" err="1" smtClean="0">
                  <a:latin typeface="Gill Sans MT" panose="020B0502020104020203" pitchFamily="34" charset="0"/>
                </a:rPr>
                <a:t>Vokasi</a:t>
              </a:r>
              <a:r>
                <a:rPr lang="en-US" altLang="en-US" sz="2400" dirty="0" smtClean="0">
                  <a:latin typeface="Gill Sans MT" panose="020B0502020104020203" pitchFamily="34" charset="0"/>
                </a:rPr>
                <a:t> </a:t>
              </a:r>
              <a:r>
                <a:rPr lang="en-US" altLang="en-US" sz="2400" dirty="0">
                  <a:latin typeface="Gill Sans MT" panose="020B0502020104020203" pitchFamily="34" charset="0"/>
                </a:rPr>
                <a:t>(D3) (2 IPA, 9 IPS</a:t>
              </a:r>
              <a:r>
                <a:rPr lang="en-US" altLang="en-US" sz="2400" dirty="0" smtClean="0">
                  <a:latin typeface="Gill Sans MT" panose="020B0502020104020203" pitchFamily="34" charset="0"/>
                </a:rPr>
                <a:t>)</a:t>
              </a:r>
              <a:endParaRPr lang="en-US" altLang="en-US" sz="2400" dirty="0">
                <a:latin typeface="Gill Sans MT" panose="020B0502020104020203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D9217C1-49A1-1E46-A5C5-9A5053BF4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6" y="1829948"/>
            <a:ext cx="3467134" cy="3467134"/>
          </a:xfrm>
          <a:prstGeom prst="rect">
            <a:avLst/>
          </a:prstGeom>
        </p:spPr>
      </p:pic>
      <p:sp>
        <p:nvSpPr>
          <p:cNvPr id="20" name="Oval Callout 19">
            <a:extLst>
              <a:ext uri="{FF2B5EF4-FFF2-40B4-BE49-F238E27FC236}">
                <a16:creationId xmlns="" xmlns:a16="http://schemas.microsoft.com/office/drawing/2014/main" id="{FBD81839-EE17-EF47-9D1B-27470DDB6B3B}"/>
              </a:ext>
            </a:extLst>
          </p:cNvPr>
          <p:cNvSpPr/>
          <p:nvPr/>
        </p:nvSpPr>
        <p:spPr>
          <a:xfrm>
            <a:off x="77363" y="884466"/>
            <a:ext cx="4147059" cy="977987"/>
          </a:xfrm>
          <a:prstGeom prst="wedgeEllipseCallout">
            <a:avLst>
              <a:gd name="adj1" fmla="val 22665"/>
              <a:gd name="adj2" fmla="val 72516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b="1" dirty="0"/>
              <a:t> Prodi </a:t>
            </a:r>
          </a:p>
          <a:p>
            <a:pPr algn="ctr"/>
            <a:r>
              <a:rPr lang="en-US" b="1" dirty="0"/>
              <a:t>di 4 Program </a:t>
            </a:r>
            <a:r>
              <a:rPr lang="en-US" b="1" dirty="0" err="1"/>
              <a:t>Pendidikan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lulusan</a:t>
            </a:r>
            <a:r>
              <a:rPr lang="en-US" b="1" dirty="0"/>
              <a:t> SLTA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="" xmlns:a16="http://schemas.microsoft.com/office/drawing/2014/main" id="{9B4FAF3E-9D68-364B-884A-FA16F3DC88A5}"/>
              </a:ext>
            </a:extLst>
          </p:cNvPr>
          <p:cNvSpPr/>
          <p:nvPr/>
        </p:nvSpPr>
        <p:spPr>
          <a:xfrm>
            <a:off x="179512" y="2634071"/>
            <a:ext cx="2808312" cy="2304256"/>
          </a:xfrm>
          <a:prstGeom prst="wedgeRoundRectCallout">
            <a:avLst>
              <a:gd name="adj1" fmla="val 58968"/>
              <a:gd name="adj2" fmla="val -39496"/>
              <a:gd name="adj3" fmla="val 16667"/>
            </a:avLst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7800" indent="-177800"/>
            <a:r>
              <a:rPr lang="en-US" sz="1100" b="1" dirty="0">
                <a:solidFill>
                  <a:schemeClr val="tx1"/>
                </a:solidFill>
              </a:rPr>
              <a:t>Prodi Baru S1 KKI:</a:t>
            </a:r>
          </a:p>
          <a:p>
            <a:pPr marL="9525" indent="-9525" latinLnBrk="0" hangingPunct="0"/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S1 KI Pendidikan </a:t>
            </a:r>
            <a:r>
              <a:rPr lang="en-ID" sz="1100" dirty="0" err="1"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 Gigi</a:t>
            </a:r>
          </a:p>
          <a:p>
            <a:pPr marL="9525" indent="-9525" latinLnBrk="0" hangingPunct="0"/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(Single Degree, </a:t>
            </a:r>
            <a:r>
              <a:rPr lang="en-ID" sz="1100" dirty="0" err="1"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 Newcastle University UK </a:t>
            </a:r>
            <a:r>
              <a:rPr lang="en-ID" sz="11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ID" sz="1100" dirty="0">
                <a:latin typeface="Arial" panose="020B0604020202020204" pitchFamily="34" charset="0"/>
                <a:cs typeface="Arial" panose="020B0604020202020204" pitchFamily="34" charset="0"/>
              </a:rPr>
              <a:t> ACTA Amsterdam)</a:t>
            </a:r>
            <a:endPara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/>
            <a:endParaRPr lang="en-US" sz="1100" b="1" dirty="0">
              <a:solidFill>
                <a:schemeClr val="tx1"/>
              </a:solidFill>
            </a:endParaRPr>
          </a:p>
          <a:p>
            <a:pPr marL="177800" indent="-177800"/>
            <a:r>
              <a:rPr lang="en-US" sz="1100" b="1" dirty="0">
                <a:solidFill>
                  <a:schemeClr val="tx1"/>
                </a:solidFill>
              </a:rPr>
              <a:t>Prodi Baru S1 Reg</a:t>
            </a:r>
            <a:r>
              <a:rPr lang="en-US" sz="1100" dirty="0">
                <a:solidFill>
                  <a:schemeClr val="tx1"/>
                </a:solidFill>
              </a:rPr>
              <a:t>:</a:t>
            </a:r>
          </a:p>
          <a:p>
            <a:pPr marL="177800" indent="-177800">
              <a:buFont typeface="Wingdings" panose="05000000000000000000" pitchFamily="2" charset="2"/>
              <a:buChar char="Ø"/>
            </a:pPr>
            <a:r>
              <a:rPr lang="en-US" sz="1100" dirty="0" err="1">
                <a:solidFill>
                  <a:schemeClr val="tx1"/>
                </a:solidFill>
              </a:rPr>
              <a:t>Ilmu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Aktuaria</a:t>
            </a:r>
            <a:r>
              <a:rPr lang="en-US" sz="1100" dirty="0">
                <a:solidFill>
                  <a:schemeClr val="tx1"/>
                </a:solidFill>
              </a:rPr>
              <a:t> (2018)</a:t>
            </a:r>
          </a:p>
          <a:p>
            <a:pPr marL="177800" indent="-177800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tx1"/>
                </a:solidFill>
              </a:rPr>
              <a:t>Teknik </a:t>
            </a:r>
            <a:r>
              <a:rPr lang="en-US" sz="1100" dirty="0" err="1">
                <a:solidFill>
                  <a:schemeClr val="tx1"/>
                </a:solidFill>
              </a:rPr>
              <a:t>Biomedis</a:t>
            </a:r>
            <a:r>
              <a:rPr lang="en-US" sz="1100" dirty="0">
                <a:solidFill>
                  <a:schemeClr val="tx1"/>
                </a:solidFill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43905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95486"/>
            <a:ext cx="7920880" cy="91556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MEMILIH PROGRAM STUDI PADA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PPKB DAN </a:t>
            </a:r>
            <a:r>
              <a:rPr lang="en-US" sz="3200" i="1" dirty="0">
                <a:solidFill>
                  <a:schemeClr val="tx1"/>
                </a:solidFill>
              </a:rPr>
              <a:t>TALENT SCOUTING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D7E44BF-459B-BA4C-8FAD-5E45F2E205E4}"/>
              </a:ext>
            </a:extLst>
          </p:cNvPr>
          <p:cNvGrpSpPr/>
          <p:nvPr/>
        </p:nvGrpSpPr>
        <p:grpSpPr>
          <a:xfrm>
            <a:off x="323528" y="1995686"/>
            <a:ext cx="8280920" cy="1800200"/>
            <a:chOff x="395536" y="1851670"/>
            <a:chExt cx="8280920" cy="1800200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C32F6220-F2BB-5848-A5B0-1460613136A1}"/>
                </a:ext>
              </a:extLst>
            </p:cNvPr>
            <p:cNvSpPr/>
            <p:nvPr/>
          </p:nvSpPr>
          <p:spPr>
            <a:xfrm>
              <a:off x="539552" y="1851670"/>
              <a:ext cx="8136904" cy="1800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ontent Placeholder 3">
              <a:extLst>
                <a:ext uri="{FF2B5EF4-FFF2-40B4-BE49-F238E27FC236}">
                  <a16:creationId xmlns="" xmlns:a16="http://schemas.microsoft.com/office/drawing/2014/main" id="{BE77C63D-55C8-D547-962A-0147972784A0}"/>
                </a:ext>
              </a:extLst>
            </p:cNvPr>
            <p:cNvSpPr txBox="1">
              <a:spLocks/>
            </p:cNvSpPr>
            <p:nvPr/>
          </p:nvSpPr>
          <p:spPr>
            <a:xfrm>
              <a:off x="395536" y="2427734"/>
              <a:ext cx="8064896" cy="915566"/>
            </a:xfrm>
            <a:prstGeom prst="rect">
              <a:avLst/>
            </a:prstGeom>
          </p:spPr>
          <p:txBody>
            <a:bodyPr lIns="396000" anchor="t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0" hangingPunct="0"/>
              <a:r>
                <a:rPr lang="en-US" sz="2400" b="1" dirty="0" err="1">
                  <a:solidFill>
                    <a:schemeClr val="bg1"/>
                  </a:solidFill>
                </a:rPr>
                <a:t>Peserta</a:t>
              </a:r>
              <a:r>
                <a:rPr lang="en-US" sz="2400" b="1" dirty="0">
                  <a:solidFill>
                    <a:schemeClr val="bg1"/>
                  </a:solidFill>
                </a:rPr>
                <a:t> PPKB </a:t>
              </a:r>
              <a:r>
                <a:rPr 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i="1" dirty="0">
                  <a:solidFill>
                    <a:schemeClr val="bg1"/>
                  </a:solidFill>
                </a:rPr>
                <a:t>Talent Scouting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hanya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dapat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memilih</a:t>
              </a:r>
              <a:r>
                <a:rPr lang="en-US" sz="2400" b="1" dirty="0">
                  <a:solidFill>
                    <a:schemeClr val="bg1"/>
                  </a:solidFill>
                </a:rPr>
                <a:t> 1 Program </a:t>
              </a:r>
              <a:r>
                <a:rPr lang="en-US" sz="2400" b="1" dirty="0" err="1">
                  <a:solidFill>
                    <a:schemeClr val="bg1"/>
                  </a:solidFill>
                </a:rPr>
                <a:t>Studi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saja</a:t>
              </a:r>
              <a:r>
                <a:rPr lang="en-US" sz="2400" b="1" dirty="0">
                  <a:solidFill>
                    <a:schemeClr val="bg1"/>
                  </a:solidFill>
                </a:rPr>
                <a:t>.</a:t>
              </a:r>
            </a:p>
            <a:p>
              <a:pPr marL="342900" indent="-342900" algn="ctr" latinLnBrk="0" hangingPunct="0">
                <a:buFont typeface="Arial" pitchFamily="34" charset="0"/>
                <a:buAutoNum type="arabicParenBoth"/>
              </a:pPr>
              <a:endParaRPr lang="en-US" sz="2400" dirty="0"/>
            </a:p>
            <a:p>
              <a:pPr marL="342900" indent="-342900" algn="ctr" latinLnBrk="0" hangingPunct="0">
                <a:buFont typeface="Arial" pitchFamily="34" charset="0"/>
                <a:buAutoNum type="arabicParenBoth"/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5385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1008112"/>
          </a:xfrm>
        </p:spPr>
        <p:txBody>
          <a:bodyPr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MEMILIH PROGRAM STUDI</a:t>
            </a:r>
            <a:br>
              <a:rPr lang="en-US" sz="3500" dirty="0">
                <a:solidFill>
                  <a:schemeClr val="tx1"/>
                </a:solidFill>
              </a:rPr>
            </a:br>
            <a:r>
              <a:rPr lang="en-US" sz="3500" dirty="0">
                <a:solidFill>
                  <a:schemeClr val="tx1"/>
                </a:solidFill>
              </a:rPr>
              <a:t>SIMAK </a:t>
            </a:r>
            <a:r>
              <a:rPr lang="en-US" sz="3500" dirty="0" smtClean="0">
                <a:solidFill>
                  <a:schemeClr val="tx1"/>
                </a:solidFill>
              </a:rPr>
              <a:t>KELAS INTERNASIONAL (KI)</a:t>
            </a:r>
            <a:endParaRPr lang="en-US" sz="35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81309E28-B032-6F40-971D-50F2DC514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72836"/>
              </p:ext>
            </p:extLst>
          </p:nvPr>
        </p:nvGraphicFramePr>
        <p:xfrm>
          <a:off x="899592" y="1347614"/>
          <a:ext cx="7416824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3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5338"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IPA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800" dirty="0"/>
                        <a:t>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6910">
                <a:tc>
                  <a:txBody>
                    <a:bodyPr/>
                    <a:lstStyle/>
                    <a:p>
                      <a:pPr marL="889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400" dirty="0"/>
                        <a:t>Hanya boleh memilih sebanyak-banyaknya</a:t>
                      </a:r>
                      <a:r>
                        <a:rPr lang="id-ID" sz="2400" baseline="0" dirty="0"/>
                        <a:t> 1 (satu) program studi dari kelompok IPA atau IPS.</a:t>
                      </a:r>
                      <a:endParaRPr lang="id-ID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400" dirty="0"/>
                        <a:t>Hanya boleh memilih sebanyak-banyaknya</a:t>
                      </a:r>
                      <a:r>
                        <a:rPr lang="id-ID" sz="2400" baseline="0" dirty="0"/>
                        <a:t> 1 (satu) program studi dari kelompok IPS.</a:t>
                      </a:r>
                      <a:endParaRPr lang="id-ID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E2641A-A627-B84C-BCD3-D9FBEF0BC345}"/>
              </a:ext>
            </a:extLst>
          </p:cNvPr>
          <p:cNvSpPr txBox="1"/>
          <p:nvPr/>
        </p:nvSpPr>
        <p:spPr>
          <a:xfrm>
            <a:off x="273780" y="3705935"/>
            <a:ext cx="8618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USIA IJAZAH KELULUSAN </a:t>
            </a:r>
            <a:r>
              <a:rPr lang="en-US" sz="2000" b="1" dirty="0" smtClean="0"/>
              <a:t>SMA/KEJURUAN </a:t>
            </a:r>
            <a:r>
              <a:rPr lang="en-US" sz="2000" b="1" dirty="0"/>
              <a:t>TIDAK LEBIH DARI </a:t>
            </a:r>
          </a:p>
          <a:p>
            <a:pPr algn="ctr"/>
            <a:r>
              <a:rPr lang="en-US" sz="2000" b="1" dirty="0"/>
              <a:t>5 TAHUN. (</a:t>
            </a:r>
            <a:r>
              <a:rPr lang="en-US" sz="2000" b="1" dirty="0" err="1"/>
              <a:t>Pasal</a:t>
            </a:r>
            <a:r>
              <a:rPr lang="en-US" sz="2000" b="1" dirty="0"/>
              <a:t> 10 </a:t>
            </a:r>
            <a:r>
              <a:rPr lang="en-US" sz="2000" b="1" dirty="0" err="1"/>
              <a:t>Peraturan</a:t>
            </a:r>
            <a:r>
              <a:rPr lang="en-US" sz="2000" b="1" dirty="0"/>
              <a:t> </a:t>
            </a:r>
            <a:r>
              <a:rPr lang="en-US" sz="2000" b="1" dirty="0" err="1"/>
              <a:t>Rektor</a:t>
            </a:r>
            <a:r>
              <a:rPr lang="en-US" sz="2000" b="1" dirty="0"/>
              <a:t> UI No. 14 </a:t>
            </a:r>
            <a:r>
              <a:rPr lang="en-US" sz="2000" b="1" dirty="0" err="1"/>
              <a:t>Tahun</a:t>
            </a:r>
            <a:r>
              <a:rPr lang="en-US" sz="2000" b="1" dirty="0"/>
              <a:t> 2017 </a:t>
            </a:r>
            <a:r>
              <a:rPr lang="en-US" sz="2000" b="1" dirty="0" err="1"/>
              <a:t>tentang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algn="ctr"/>
            <a:r>
              <a:rPr lang="en-US" sz="2000" b="1" dirty="0" err="1" smtClean="0"/>
              <a:t>Penyelenggaraan</a:t>
            </a:r>
            <a:r>
              <a:rPr lang="en-US" sz="2000" b="1" dirty="0" smtClean="0"/>
              <a:t> </a:t>
            </a:r>
            <a:r>
              <a:rPr lang="en-US" sz="2000" b="1" dirty="0"/>
              <a:t>Program </a:t>
            </a:r>
            <a:r>
              <a:rPr lang="en-US" sz="2000" b="1" dirty="0" err="1"/>
              <a:t>Sarjana</a:t>
            </a:r>
            <a:r>
              <a:rPr lang="en-US" sz="2000" b="1" dirty="0"/>
              <a:t> di </a:t>
            </a:r>
            <a:r>
              <a:rPr lang="en-US" sz="2000" b="1" dirty="0" err="1"/>
              <a:t>Universitas</a:t>
            </a:r>
            <a:r>
              <a:rPr lang="en-US" sz="2000" b="1" dirty="0"/>
              <a:t> Indonesia).</a:t>
            </a:r>
          </a:p>
          <a:p>
            <a:pPr algn="ctr"/>
            <a:r>
              <a:rPr lang="en-US" sz="2000" b="1" dirty="0"/>
              <a:t>UNTUK TAHUN 2019: TAHUN LULUS 2015, 2016, 2017, 2018, 2019</a:t>
            </a:r>
          </a:p>
        </p:txBody>
      </p:sp>
    </p:spTree>
    <p:extLst>
      <p:ext uri="{BB962C8B-B14F-4D97-AF65-F5344CB8AC3E}">
        <p14:creationId xmlns:p14="http://schemas.microsoft.com/office/powerpoint/2010/main" val="409236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72008"/>
            <a:ext cx="7632848" cy="1059582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</a:rPr>
              <a:t>Latar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Belakang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Kebijakan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Kemenristekdikti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tentang</a:t>
            </a:r>
            <a:r>
              <a:rPr lang="en-US" sz="2400" dirty="0">
                <a:solidFill>
                  <a:schemeClr val="tx1"/>
                </a:solidFill>
              </a:rPr>
              <a:t> Penerimaan Mahasiswa Baru S1 </a:t>
            </a:r>
            <a:r>
              <a:rPr lang="en-US" sz="2400" dirty="0" err="1">
                <a:solidFill>
                  <a:schemeClr val="tx1"/>
                </a:solidFill>
              </a:rPr>
              <a:t>Tahun</a:t>
            </a:r>
            <a:r>
              <a:rPr lang="en-US" sz="2400" dirty="0">
                <a:solidFill>
                  <a:schemeClr val="tx1"/>
                </a:solidFill>
              </a:rPr>
              <a:t>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813426-B4E3-2948-A2E0-F32AB9E3F5F0}"/>
              </a:ext>
            </a:extLst>
          </p:cNvPr>
          <p:cNvSpPr txBox="1"/>
          <p:nvPr/>
        </p:nvSpPr>
        <p:spPr>
          <a:xfrm>
            <a:off x="215516" y="1203598"/>
            <a:ext cx="8712968" cy="374441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57200" indent="-457200" latinLnBrk="0" hangingPunct="0">
              <a:lnSpc>
                <a:spcPct val="120000"/>
              </a:lnSpc>
              <a:buAutoNum type="arabicPeriod"/>
            </a:pPr>
            <a:r>
              <a:rPr lang="en-US" sz="1800" dirty="0" err="1"/>
              <a:t>Peningkatan</a:t>
            </a:r>
            <a:r>
              <a:rPr lang="en-US" sz="1800" dirty="0"/>
              <a:t> </a:t>
            </a:r>
            <a:r>
              <a:rPr lang="en-US" sz="1800" dirty="0" err="1"/>
              <a:t>kualitas</a:t>
            </a:r>
            <a:r>
              <a:rPr lang="en-US" sz="1800" dirty="0"/>
              <a:t> proses </a:t>
            </a:r>
            <a:r>
              <a:rPr lang="en-US" sz="1800" dirty="0" err="1"/>
              <a:t>seleksi</a:t>
            </a:r>
            <a:r>
              <a:rPr lang="en-US" sz="1800" dirty="0"/>
              <a:t> </a:t>
            </a:r>
            <a:r>
              <a:rPr lang="en-US" sz="1800" dirty="0" err="1"/>
              <a:t>penerimaan</a:t>
            </a:r>
            <a:r>
              <a:rPr lang="en-US" sz="1800" dirty="0"/>
              <a:t> </a:t>
            </a:r>
            <a:r>
              <a:rPr lang="en-US" sz="1800" dirty="0" err="1"/>
              <a:t>mahasiswa</a:t>
            </a:r>
            <a:r>
              <a:rPr lang="en-US" sz="1800" dirty="0"/>
              <a:t> </a:t>
            </a:r>
            <a:r>
              <a:rPr lang="en-US" sz="1800" dirty="0" err="1"/>
              <a:t>baru</a:t>
            </a:r>
            <a:r>
              <a:rPr lang="en-US" sz="1800" dirty="0"/>
              <a:t> di </a:t>
            </a:r>
            <a:r>
              <a:rPr lang="en-US" sz="1800" dirty="0" err="1"/>
              <a:t>Perguruan</a:t>
            </a:r>
            <a:r>
              <a:rPr lang="en-US" sz="1800" dirty="0"/>
              <a:t> </a:t>
            </a:r>
            <a:r>
              <a:rPr lang="en-US" sz="1800" dirty="0" err="1"/>
              <a:t>Tinggi</a:t>
            </a:r>
            <a:r>
              <a:rPr lang="en-US" sz="1800" dirty="0"/>
              <a:t> (PT) </a:t>
            </a:r>
            <a:r>
              <a:rPr lang="en-US" sz="1800" dirty="0" err="1"/>
              <a:t>telah</a:t>
            </a:r>
            <a:r>
              <a:rPr lang="en-US" sz="1800" dirty="0"/>
              <a:t> </a:t>
            </a:r>
            <a:r>
              <a:rPr lang="en-US" sz="1800" dirty="0" err="1"/>
              <a:t>menjadi</a:t>
            </a:r>
            <a:r>
              <a:rPr lang="en-US" sz="1800" dirty="0"/>
              <a:t> </a:t>
            </a:r>
            <a:r>
              <a:rPr lang="en-US" sz="1800" dirty="0" err="1"/>
              <a:t>kebutuhan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kebijakan</a:t>
            </a:r>
            <a:r>
              <a:rPr lang="en-US" sz="1800" dirty="0"/>
              <a:t> </a:t>
            </a:r>
            <a:r>
              <a:rPr lang="en-US" sz="1800" dirty="0" err="1"/>
              <a:t>nasional</a:t>
            </a:r>
            <a:r>
              <a:rPr lang="en-US" sz="1800" dirty="0"/>
              <a:t>.</a:t>
            </a:r>
          </a:p>
          <a:p>
            <a:pPr marL="457200" indent="-457200" latinLnBrk="0" hangingPunct="0">
              <a:lnSpc>
                <a:spcPct val="120000"/>
              </a:lnSpc>
              <a:buAutoNum type="arabicPeriod"/>
            </a:pPr>
            <a:r>
              <a:rPr lang="en-US" sz="1800" dirty="0" err="1"/>
              <a:t>Diperlukan</a:t>
            </a:r>
            <a:r>
              <a:rPr lang="en-US" sz="1800" dirty="0"/>
              <a:t> </a:t>
            </a:r>
            <a:r>
              <a:rPr lang="en-US" sz="1800" dirty="0" err="1"/>
              <a:t>satu</a:t>
            </a:r>
            <a:r>
              <a:rPr lang="en-US" sz="1800" dirty="0"/>
              <a:t> </a:t>
            </a:r>
            <a:r>
              <a:rPr lang="en-US" sz="1800" dirty="0" err="1"/>
              <a:t>sistem</a:t>
            </a:r>
            <a:r>
              <a:rPr lang="en-US" sz="1800" dirty="0"/>
              <a:t> </a:t>
            </a:r>
            <a:r>
              <a:rPr lang="en-US" sz="1800" dirty="0" err="1"/>
              <a:t>tes</a:t>
            </a:r>
            <a:r>
              <a:rPr lang="en-US" sz="1800" dirty="0"/>
              <a:t> </a:t>
            </a:r>
            <a:r>
              <a:rPr lang="en-US" sz="1800" dirty="0" err="1"/>
              <a:t>berstandar</a:t>
            </a:r>
            <a:r>
              <a:rPr lang="en-US" sz="1800" dirty="0"/>
              <a:t> </a:t>
            </a:r>
            <a:r>
              <a:rPr lang="en-US" sz="1800" dirty="0" err="1"/>
              <a:t>nasional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kesatuan</a:t>
            </a:r>
            <a:r>
              <a:rPr lang="en-US" sz="1800" dirty="0"/>
              <a:t> </a:t>
            </a:r>
            <a:r>
              <a:rPr lang="en-US" sz="1800" dirty="0" err="1"/>
              <a:t>sistem</a:t>
            </a:r>
            <a:r>
              <a:rPr lang="en-US" sz="1800" dirty="0"/>
              <a:t> </a:t>
            </a:r>
            <a:r>
              <a:rPr lang="en-US" sz="1800" dirty="0" err="1"/>
              <a:t>pendidikan</a:t>
            </a:r>
            <a:r>
              <a:rPr lang="en-US" sz="1800" dirty="0"/>
              <a:t> </a:t>
            </a:r>
            <a:r>
              <a:rPr lang="en-US" sz="1800" dirty="0" err="1"/>
              <a:t>nasional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masuk</a:t>
            </a:r>
            <a:r>
              <a:rPr lang="en-US" sz="1800" dirty="0"/>
              <a:t> PT.</a:t>
            </a:r>
          </a:p>
          <a:p>
            <a:pPr marL="457200" indent="-457200" latinLnBrk="0" hangingPunct="0">
              <a:lnSpc>
                <a:spcPct val="120000"/>
              </a:lnSpc>
              <a:buAutoNum type="arabicPeriod"/>
            </a:pPr>
            <a:r>
              <a:rPr lang="en-US" sz="1800" dirty="0" err="1"/>
              <a:t>Diperlukan</a:t>
            </a:r>
            <a:r>
              <a:rPr lang="en-US" sz="1800" dirty="0"/>
              <a:t> </a:t>
            </a:r>
            <a:r>
              <a:rPr lang="en-US" sz="1800" dirty="0" err="1"/>
              <a:t>pengembangan</a:t>
            </a:r>
            <a:r>
              <a:rPr lang="en-US" sz="1800" dirty="0"/>
              <a:t> model </a:t>
            </a:r>
            <a:r>
              <a:rPr lang="en-US" sz="1800" dirty="0" err="1"/>
              <a:t>dan</a:t>
            </a:r>
            <a:r>
              <a:rPr lang="en-US" sz="1800" dirty="0"/>
              <a:t> proses </a:t>
            </a:r>
            <a:r>
              <a:rPr lang="en-US" sz="1800" dirty="0" err="1"/>
              <a:t>seleksi</a:t>
            </a:r>
            <a:r>
              <a:rPr lang="en-US" sz="1800" dirty="0"/>
              <a:t> </a:t>
            </a:r>
            <a:r>
              <a:rPr lang="en-US" sz="1800" dirty="0" err="1"/>
              <a:t>calon</a:t>
            </a:r>
            <a:r>
              <a:rPr lang="en-US" sz="1800" dirty="0"/>
              <a:t> </a:t>
            </a:r>
            <a:r>
              <a:rPr lang="en-US" sz="1800" dirty="0" err="1"/>
              <a:t>mahasiswa</a:t>
            </a:r>
            <a:r>
              <a:rPr lang="en-US" sz="1800" dirty="0"/>
              <a:t> </a:t>
            </a:r>
            <a:r>
              <a:rPr lang="en-US" sz="1800" dirty="0" err="1"/>
              <a:t>baru</a:t>
            </a:r>
            <a:r>
              <a:rPr lang="en-US" sz="1800" dirty="0"/>
              <a:t> </a:t>
            </a:r>
            <a:r>
              <a:rPr lang="en-US" sz="1800" dirty="0" err="1"/>
              <a:t>masuk</a:t>
            </a:r>
            <a:r>
              <a:rPr lang="en-US" sz="1800" dirty="0"/>
              <a:t> PT yang </a:t>
            </a:r>
            <a:r>
              <a:rPr lang="en-US" sz="1800" dirty="0" err="1"/>
              <a:t>sesuai</a:t>
            </a:r>
            <a:r>
              <a:rPr lang="en-US" sz="1800" dirty="0"/>
              <a:t> </a:t>
            </a:r>
            <a:r>
              <a:rPr lang="en-US" sz="1800" dirty="0" err="1"/>
              <a:t>perkembangan</a:t>
            </a:r>
            <a:r>
              <a:rPr lang="en-US" sz="1800" dirty="0"/>
              <a:t> </a:t>
            </a:r>
            <a:r>
              <a:rPr lang="en-US" sz="1800" dirty="0" err="1"/>
              <a:t>teknologi</a:t>
            </a:r>
            <a:r>
              <a:rPr lang="en-US" sz="1800" dirty="0"/>
              <a:t> </a:t>
            </a:r>
            <a:r>
              <a:rPr lang="en-US" sz="1800" dirty="0" err="1"/>
              <a:t>informasi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era </a:t>
            </a:r>
            <a:r>
              <a:rPr lang="en-US" sz="1800" dirty="0" err="1"/>
              <a:t>digitalisasi</a:t>
            </a:r>
            <a:r>
              <a:rPr lang="en-US" sz="1800" dirty="0"/>
              <a:t> </a:t>
            </a:r>
            <a:r>
              <a:rPr lang="en-US" sz="1800" dirty="0" err="1"/>
              <a:t>serta</a:t>
            </a:r>
            <a:r>
              <a:rPr lang="en-US" sz="1800" dirty="0"/>
              <a:t> </a:t>
            </a:r>
            <a:r>
              <a:rPr lang="en-US" sz="1800" dirty="0" err="1"/>
              <a:t>tuntutan</a:t>
            </a:r>
            <a:r>
              <a:rPr lang="en-US" sz="1800" dirty="0"/>
              <a:t> </a:t>
            </a:r>
            <a:r>
              <a:rPr lang="en-US" sz="1800" dirty="0" err="1"/>
              <a:t>masyarakat</a:t>
            </a:r>
            <a:r>
              <a:rPr lang="en-US" sz="1800" dirty="0"/>
              <a:t>.</a:t>
            </a:r>
          </a:p>
          <a:p>
            <a:pPr marL="457200" indent="-457200" latinLnBrk="0" hangingPunct="0">
              <a:lnSpc>
                <a:spcPct val="120000"/>
              </a:lnSpc>
              <a:buAutoNum type="arabicPeriod"/>
            </a:pPr>
            <a:r>
              <a:rPr lang="en-US" sz="1800" dirty="0" err="1"/>
              <a:t>Diperlukan</a:t>
            </a:r>
            <a:r>
              <a:rPr lang="en-US" sz="1800" dirty="0"/>
              <a:t> model </a:t>
            </a:r>
            <a:r>
              <a:rPr lang="en-US" sz="1800" dirty="0" err="1"/>
              <a:t>tes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seleksi</a:t>
            </a:r>
            <a:r>
              <a:rPr lang="en-US" sz="1800" dirty="0"/>
              <a:t> </a:t>
            </a:r>
            <a:r>
              <a:rPr lang="en-US" sz="1800" dirty="0" err="1"/>
              <a:t>calon</a:t>
            </a:r>
            <a:r>
              <a:rPr lang="en-US" sz="1800" dirty="0"/>
              <a:t> </a:t>
            </a:r>
            <a:r>
              <a:rPr lang="en-US" sz="1800" dirty="0" err="1"/>
              <a:t>mahasiswa</a:t>
            </a:r>
            <a:r>
              <a:rPr lang="en-US" sz="1800" dirty="0"/>
              <a:t> </a:t>
            </a:r>
            <a:r>
              <a:rPr lang="en-US" sz="1800" dirty="0" err="1"/>
              <a:t>baru</a:t>
            </a:r>
            <a:r>
              <a:rPr lang="en-US" sz="1800" dirty="0"/>
              <a:t> yang </a:t>
            </a:r>
            <a:r>
              <a:rPr lang="en-US" sz="1800" dirty="0" err="1"/>
              <a:t>mengacu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en-US" sz="1800" dirty="0" err="1"/>
              <a:t>prinsip-prinsip</a:t>
            </a:r>
            <a:r>
              <a:rPr lang="en-US" sz="1800" dirty="0"/>
              <a:t> </a:t>
            </a:r>
            <a:r>
              <a:rPr lang="en-US" sz="1800" dirty="0" err="1"/>
              <a:t>adil</a:t>
            </a:r>
            <a:r>
              <a:rPr lang="en-US" sz="1800" dirty="0"/>
              <a:t>, </a:t>
            </a:r>
            <a:r>
              <a:rPr lang="en-US" sz="1800" dirty="0" err="1"/>
              <a:t>transparan</a:t>
            </a:r>
            <a:r>
              <a:rPr lang="en-US" sz="1800" dirty="0"/>
              <a:t>, </a:t>
            </a:r>
            <a:r>
              <a:rPr lang="en-US" sz="1800" dirty="0" err="1"/>
              <a:t>fleksibel</a:t>
            </a:r>
            <a:r>
              <a:rPr lang="en-US" sz="1800" dirty="0"/>
              <a:t>, </a:t>
            </a:r>
            <a:r>
              <a:rPr lang="en-US" sz="1800" dirty="0" err="1"/>
              <a:t>efisien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akuntabel</a:t>
            </a:r>
            <a:r>
              <a:rPr lang="en-US" sz="1800" dirty="0"/>
              <a:t>.</a:t>
            </a:r>
          </a:p>
          <a:p>
            <a:pPr marL="457200" indent="-457200" latinLnBrk="0" hangingPunct="0">
              <a:lnSpc>
                <a:spcPct val="120000"/>
              </a:lnSpc>
              <a:buAutoNum type="arabicPeriod"/>
            </a:pPr>
            <a:r>
              <a:rPr lang="en-US" sz="1800" dirty="0" err="1"/>
              <a:t>Diperlukan</a:t>
            </a:r>
            <a:r>
              <a:rPr lang="en-US" sz="1800" dirty="0"/>
              <a:t> </a:t>
            </a:r>
            <a:r>
              <a:rPr lang="en-US" sz="1800" dirty="0" err="1"/>
              <a:t>instrumen</a:t>
            </a:r>
            <a:r>
              <a:rPr lang="en-US" sz="1800" dirty="0"/>
              <a:t> </a:t>
            </a:r>
            <a:r>
              <a:rPr lang="en-US" sz="1800" dirty="0" err="1"/>
              <a:t>andal</a:t>
            </a:r>
            <a:r>
              <a:rPr lang="en-US" sz="1800" dirty="0"/>
              <a:t> yang </a:t>
            </a:r>
            <a:r>
              <a:rPr lang="en-US" sz="1800" dirty="0" err="1"/>
              <a:t>mampu</a:t>
            </a:r>
            <a:r>
              <a:rPr lang="en-US" sz="1800" dirty="0"/>
              <a:t> </a:t>
            </a:r>
            <a:r>
              <a:rPr lang="en-US" sz="1800" dirty="0" err="1"/>
              <a:t>mengukur</a:t>
            </a:r>
            <a:r>
              <a:rPr lang="en-US" sz="1800" dirty="0"/>
              <a:t> </a:t>
            </a:r>
            <a:r>
              <a:rPr lang="en-US" sz="1800" dirty="0" err="1"/>
              <a:t>potensi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kompetensi</a:t>
            </a:r>
            <a:r>
              <a:rPr lang="en-US" sz="1800" dirty="0"/>
              <a:t> </a:t>
            </a:r>
            <a:r>
              <a:rPr lang="en-US" sz="1800" dirty="0" err="1"/>
              <a:t>akademik</a:t>
            </a:r>
            <a:r>
              <a:rPr lang="en-US" sz="1800" dirty="0"/>
              <a:t> </a:t>
            </a:r>
            <a:r>
              <a:rPr lang="en-US" sz="1800" dirty="0" err="1"/>
              <a:t>peserta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4231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23478"/>
            <a:ext cx="7920880" cy="7715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MEMILIH PROGRAM STUDI SIMAK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AA1E53F5-C4DB-3344-A3C2-B562094F6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11864"/>
              </p:ext>
            </p:extLst>
          </p:nvPr>
        </p:nvGraphicFramePr>
        <p:xfrm>
          <a:off x="251520" y="986875"/>
          <a:ext cx="8712967" cy="4105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4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5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031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42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7709">
                <a:tc>
                  <a:txBody>
                    <a:bodyPr/>
                    <a:lstStyle/>
                    <a:p>
                      <a:pPr algn="ctr"/>
                      <a:r>
                        <a:rPr lang="id-ID" sz="1900" dirty="0"/>
                        <a:t>Program</a:t>
                      </a:r>
                    </a:p>
                    <a:p>
                      <a:pPr algn="ctr"/>
                      <a:r>
                        <a:rPr lang="id-ID" sz="1900" dirty="0"/>
                        <a:t>Pendidikan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IPA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IPS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IPC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4865">
                <a:tc>
                  <a:txBody>
                    <a:bodyPr/>
                    <a:lstStyle/>
                    <a:p>
                      <a:pPr marL="88900" indent="0" algn="ctr"/>
                      <a:r>
                        <a:rPr lang="id-ID" sz="2200" dirty="0"/>
                        <a:t>S1 Reguler</a:t>
                      </a:r>
                      <a:endParaRPr lang="id-ID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dari kelompok IPA</a:t>
                      </a:r>
                      <a:endParaRPr lang="id-ID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dari kelompok IPS</a:t>
                      </a:r>
                      <a:endParaRPr lang="id-ID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campuran dari kelompok IPA &amp; IPS</a:t>
                      </a:r>
                      <a:endParaRPr lang="id-ID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61963142"/>
                  </a:ext>
                </a:extLst>
              </a:tr>
              <a:tr h="1144865">
                <a:tc>
                  <a:txBody>
                    <a:bodyPr/>
                    <a:lstStyle/>
                    <a:p>
                      <a:pPr marL="88900" indent="0" algn="ctr"/>
                      <a:r>
                        <a:rPr lang="id-ID" sz="2400" dirty="0"/>
                        <a:t>S1 Paralel</a:t>
                      </a:r>
                      <a:endParaRPr lang="id-ID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dari kelompok IPA</a:t>
                      </a:r>
                      <a:endParaRPr lang="id-ID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dari kelompok IPS</a:t>
                      </a:r>
                      <a:endParaRPr lang="id-ID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campuran dari kelompok IPA &amp; IPS</a:t>
                      </a:r>
                      <a:endParaRPr lang="id-ID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44865">
                <a:tc>
                  <a:txBody>
                    <a:bodyPr/>
                    <a:lstStyle/>
                    <a:p>
                      <a:pPr marL="88900" indent="0" algn="ctr"/>
                      <a:r>
                        <a:rPr lang="id-ID" sz="2400" dirty="0"/>
                        <a:t>Vokasi</a:t>
                      </a:r>
                      <a:endParaRPr lang="id-ID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dari kelompok IPA</a:t>
                      </a:r>
                      <a:endParaRPr lang="id-ID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dari kelompok IPS</a:t>
                      </a:r>
                      <a:endParaRPr lang="id-ID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Memilih maks.</a:t>
                      </a:r>
                      <a:r>
                        <a:rPr lang="id-ID" sz="1600" baseline="0" dirty="0"/>
                        <a:t> 3 (tiga) program studi campuran dari kelompok IPA &amp; IPS</a:t>
                      </a:r>
                      <a:endParaRPr lang="id-ID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88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448589-2F6E-B547-A333-D31D14434D4B}"/>
              </a:ext>
            </a:extLst>
          </p:cNvPr>
          <p:cNvSpPr txBox="1"/>
          <p:nvPr/>
        </p:nvSpPr>
        <p:spPr>
          <a:xfrm>
            <a:off x="1115616" y="1635646"/>
            <a:ext cx="7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MATERI SELEKSI</a:t>
            </a:r>
          </a:p>
          <a:p>
            <a:pPr algn="ctr"/>
            <a:r>
              <a:rPr lang="en-US" sz="4400" b="1" dirty="0"/>
              <a:t>UJIAN MASUK 2019</a:t>
            </a:r>
          </a:p>
        </p:txBody>
      </p:sp>
    </p:spTree>
    <p:extLst>
      <p:ext uri="{BB962C8B-B14F-4D97-AF65-F5344CB8AC3E}">
        <p14:creationId xmlns:p14="http://schemas.microsoft.com/office/powerpoint/2010/main" val="3818900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7200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MATERI SELEKSI UTBK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DD1874-E51B-154A-AB91-654C1DA4D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606"/>
            <a:ext cx="9144000" cy="35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00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7200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MATERI SELEKSI SIMAK </a:t>
            </a:r>
            <a:r>
              <a:rPr lang="en-US" dirty="0" smtClean="0">
                <a:solidFill>
                  <a:schemeClr val="tx1"/>
                </a:solidFill>
              </a:rPr>
              <a:t>KI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C0F861-581B-9E4A-A6FA-AF85147E5370}"/>
              </a:ext>
            </a:extLst>
          </p:cNvPr>
          <p:cNvSpPr txBox="1"/>
          <p:nvPr/>
        </p:nvSpPr>
        <p:spPr>
          <a:xfrm>
            <a:off x="251520" y="3830726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 hangingPunct="0"/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Pendidikan </a:t>
            </a:r>
            <a:r>
              <a:rPr lang="en-US" dirty="0" err="1"/>
              <a:t>Dokter</a:t>
            </a:r>
            <a:r>
              <a:rPr lang="en-US" dirty="0"/>
              <a:t> </a:t>
            </a:r>
            <a:r>
              <a:rPr lang="en-US" dirty="0" smtClean="0"/>
              <a:t>KI</a:t>
            </a:r>
            <a:r>
              <a:rPr lang="en-US" dirty="0"/>
              <a:t>, </a:t>
            </a: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tes</a:t>
            </a:r>
            <a:r>
              <a:rPr lang="en-US" dirty="0"/>
              <a:t> </a:t>
            </a:r>
            <a:r>
              <a:rPr lang="en-US" b="1" dirty="0"/>
              <a:t>SJT (</a:t>
            </a:r>
            <a:r>
              <a:rPr lang="en-US" b="1" i="1" dirty="0"/>
              <a:t>Situational Judgement Test</a:t>
            </a:r>
            <a:r>
              <a:rPr lang="en-US" b="1" dirty="0"/>
              <a:t>)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SIMAK </a:t>
            </a:r>
            <a:r>
              <a:rPr lang="en-US" dirty="0" err="1"/>
              <a:t>selesai</a:t>
            </a:r>
            <a:r>
              <a:rPr lang="en-US" dirty="0"/>
              <a:t>. </a:t>
            </a:r>
            <a:r>
              <a:rPr lang="en-US" dirty="0" err="1"/>
              <a:t>Peserta</a:t>
            </a:r>
            <a:r>
              <a:rPr lang="en-US" dirty="0"/>
              <a:t> yang lulus SIMAK </a:t>
            </a:r>
            <a:r>
              <a:rPr lang="en-US" dirty="0" smtClean="0"/>
              <a:t>KI </a:t>
            </a:r>
            <a:r>
              <a:rPr lang="en-US" dirty="0" err="1"/>
              <a:t>dan</a:t>
            </a:r>
            <a:r>
              <a:rPr lang="en-US" dirty="0"/>
              <a:t> SJT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dihubungi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FK UI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menempuh</a:t>
            </a:r>
            <a:r>
              <a:rPr lang="en-US" dirty="0"/>
              <a:t> </a:t>
            </a:r>
            <a:r>
              <a:rPr lang="en-US" dirty="0" err="1"/>
              <a:t>ujian</a:t>
            </a:r>
            <a:r>
              <a:rPr lang="en-US" dirty="0"/>
              <a:t> </a:t>
            </a:r>
            <a:r>
              <a:rPr lang="en-US" dirty="0" err="1"/>
              <a:t>wawancara</a:t>
            </a:r>
            <a:r>
              <a:rPr lang="en-US" dirty="0"/>
              <a:t> MMPI-MMI.</a:t>
            </a:r>
          </a:p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="" xmlns:a16="http://schemas.microsoft.com/office/drawing/2014/main" id="{E9B48D51-12A5-DC43-A860-3F440055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924158"/>
              </p:ext>
            </p:extLst>
          </p:nvPr>
        </p:nvGraphicFramePr>
        <p:xfrm>
          <a:off x="611560" y="1059582"/>
          <a:ext cx="8280920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7360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11064"/>
            <a:ext cx="7488832" cy="118056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MATERI SELEKSI SIMAK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7BAAB1DF-968C-E24E-9CDA-511B5F557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820898"/>
              </p:ext>
            </p:extLst>
          </p:nvPr>
        </p:nvGraphicFramePr>
        <p:xfrm>
          <a:off x="179512" y="1851670"/>
          <a:ext cx="885698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6171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448589-2F6E-B547-A333-D31D14434D4B}"/>
              </a:ext>
            </a:extLst>
          </p:cNvPr>
          <p:cNvSpPr txBox="1"/>
          <p:nvPr/>
        </p:nvSpPr>
        <p:spPr>
          <a:xfrm>
            <a:off x="1115616" y="1635646"/>
            <a:ext cx="7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KEKETATAN </a:t>
            </a:r>
          </a:p>
          <a:p>
            <a:pPr algn="ctr"/>
            <a:r>
              <a:rPr lang="en-US" sz="4400" b="1" dirty="0"/>
              <a:t>PROGRAM STUDI</a:t>
            </a:r>
          </a:p>
          <a:p>
            <a:pPr algn="ctr"/>
            <a:r>
              <a:rPr lang="en-US" sz="4400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734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9059AB2-E453-D04E-843A-751CC710F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187"/>
            <a:ext cx="9144000" cy="32548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5BBF121-0757-DE4C-A332-1D99401EE158}"/>
              </a:ext>
            </a:extLst>
          </p:cNvPr>
          <p:cNvCxnSpPr>
            <a:cxnSpLocks/>
          </p:cNvCxnSpPr>
          <p:nvPr/>
        </p:nvCxnSpPr>
        <p:spPr>
          <a:xfrm>
            <a:off x="1403648" y="1563638"/>
            <a:ext cx="0" cy="295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7A5B090-7AB5-EF4B-ABBE-9F7D70EDB53E}"/>
              </a:ext>
            </a:extLst>
          </p:cNvPr>
          <p:cNvSpPr txBox="1"/>
          <p:nvPr/>
        </p:nvSpPr>
        <p:spPr>
          <a:xfrm>
            <a:off x="755576" y="111978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43AA1B88-81BB-1948-8EAC-754E66137BAB}"/>
              </a:ext>
            </a:extLst>
          </p:cNvPr>
          <p:cNvCxnSpPr>
            <a:cxnSpLocks/>
          </p:cNvCxnSpPr>
          <p:nvPr/>
        </p:nvCxnSpPr>
        <p:spPr>
          <a:xfrm>
            <a:off x="5292080" y="1419622"/>
            <a:ext cx="0" cy="75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8D7693E-FEF0-864D-A3F2-2EC290CB6612}"/>
              </a:ext>
            </a:extLst>
          </p:cNvPr>
          <p:cNvSpPr txBox="1"/>
          <p:nvPr/>
        </p:nvSpPr>
        <p:spPr>
          <a:xfrm>
            <a:off x="4350665" y="1121717"/>
            <a:ext cx="180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err="1">
                <a:solidFill>
                  <a:schemeClr val="tx1"/>
                </a:solidFill>
              </a:rPr>
              <a:t>Reguler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81004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err="1">
                <a:solidFill>
                  <a:schemeClr val="tx1"/>
                </a:solidFill>
              </a:rPr>
              <a:t>Reguler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97D217C9-37F5-824A-890F-E5A2986ED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716571"/>
              </p:ext>
            </p:extLst>
          </p:nvPr>
        </p:nvGraphicFramePr>
        <p:xfrm>
          <a:off x="107504" y="940592"/>
          <a:ext cx="4248470" cy="4160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683">
                  <a:extLst>
                    <a:ext uri="{9D8B030D-6E8A-4147-A177-3AD203B41FA5}">
                      <a16:colId xmlns="" xmlns:a16="http://schemas.microsoft.com/office/drawing/2014/main" val="3853989612"/>
                    </a:ext>
                  </a:extLst>
                </a:gridCol>
                <a:gridCol w="2370461">
                  <a:extLst>
                    <a:ext uri="{9D8B030D-6E8A-4147-A177-3AD203B41FA5}">
                      <a16:colId xmlns="" xmlns:a16="http://schemas.microsoft.com/office/drawing/2014/main" val="235193706"/>
                    </a:ext>
                  </a:extLst>
                </a:gridCol>
                <a:gridCol w="726163">
                  <a:extLst>
                    <a:ext uri="{9D8B030D-6E8A-4147-A177-3AD203B41FA5}">
                      <a16:colId xmlns="" xmlns:a16="http://schemas.microsoft.com/office/drawing/2014/main" val="20951369"/>
                    </a:ext>
                  </a:extLst>
                </a:gridCol>
                <a:gridCol w="726163">
                  <a:extLst>
                    <a:ext uri="{9D8B030D-6E8A-4147-A177-3AD203B41FA5}">
                      <a16:colId xmlns="" xmlns:a16="http://schemas.microsoft.com/office/drawing/2014/main" val="2495241352"/>
                    </a:ext>
                  </a:extLst>
                </a:gridCol>
              </a:tblGrid>
              <a:tr h="354099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No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 Program </a:t>
                      </a:r>
                      <a:r>
                        <a:rPr lang="en-ID" sz="1100" u="none" strike="noStrike" dirty="0" err="1">
                          <a:effectLst/>
                        </a:rPr>
                        <a:t>Studi</a:t>
                      </a:r>
                      <a:r>
                        <a:rPr lang="en-ID" sz="1100" u="none" strike="noStrike" dirty="0">
                          <a:effectLst/>
                        </a:rPr>
                        <a:t> 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SNMPTN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SBMPTN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extLst>
                  <a:ext uri="{0D108BD9-81ED-4DB2-BD59-A6C34878D82A}">
                    <a16:rowId xmlns="" xmlns:a16="http://schemas.microsoft.com/office/drawing/2014/main" val="1758911122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PENDIDIKAN DOKTER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612324824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PENDIDIKAN DOKTER GIGI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2852410509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MATEMATIKA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2612896125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BIOLOGI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7.4%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1475199529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GEOGRAFI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13.8%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3362950703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FISIKA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11.2%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11.9%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1412895673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7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KIMIA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452574668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8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STATISTIKA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4160893846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9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AKTUARIA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1.3%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1.2%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6072802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GEOFISIKA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10.9%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2609288715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GEOLOGI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11.6%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1650458586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SIPIL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1682861775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MESIN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7.9%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3764035660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ELEKTRO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1122384380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METALURGI &amp; MATERIAL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7.3%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2775718326"/>
                  </a:ext>
                </a:extLst>
              </a:tr>
              <a:tr h="237894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ARSITEKTUR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2.7%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="" xmlns:a16="http://schemas.microsoft.com/office/drawing/2014/main" val="14533564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5FA9C51A-B175-5446-B959-408278C57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764554"/>
              </p:ext>
            </p:extLst>
          </p:nvPr>
        </p:nvGraphicFramePr>
        <p:xfrm>
          <a:off x="4427983" y="940592"/>
          <a:ext cx="4536504" cy="4160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542">
                  <a:extLst>
                    <a:ext uri="{9D8B030D-6E8A-4147-A177-3AD203B41FA5}">
                      <a16:colId xmlns="" xmlns:a16="http://schemas.microsoft.com/office/drawing/2014/main" val="2042600849"/>
                    </a:ext>
                  </a:extLst>
                </a:gridCol>
                <a:gridCol w="2325499">
                  <a:extLst>
                    <a:ext uri="{9D8B030D-6E8A-4147-A177-3AD203B41FA5}">
                      <a16:colId xmlns="" xmlns:a16="http://schemas.microsoft.com/office/drawing/2014/main" val="1208399859"/>
                    </a:ext>
                  </a:extLst>
                </a:gridCol>
                <a:gridCol w="981068">
                  <a:extLst>
                    <a:ext uri="{9D8B030D-6E8A-4147-A177-3AD203B41FA5}">
                      <a16:colId xmlns="" xmlns:a16="http://schemas.microsoft.com/office/drawing/2014/main" val="2894149881"/>
                    </a:ext>
                  </a:extLst>
                </a:gridCol>
                <a:gridCol w="775395">
                  <a:extLst>
                    <a:ext uri="{9D8B030D-6E8A-4147-A177-3AD203B41FA5}">
                      <a16:colId xmlns="" xmlns:a16="http://schemas.microsoft.com/office/drawing/2014/main" val="2383170372"/>
                    </a:ext>
                  </a:extLst>
                </a:gridCol>
              </a:tblGrid>
              <a:tr h="33501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No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 Program </a:t>
                      </a:r>
                      <a:r>
                        <a:rPr lang="en-ID" sz="1100" u="none" strike="noStrike" dirty="0" err="1">
                          <a:effectLst/>
                        </a:rPr>
                        <a:t>Studi</a:t>
                      </a:r>
                      <a:r>
                        <a:rPr lang="en-ID" sz="1100" u="none" strike="noStrike" dirty="0">
                          <a:effectLst/>
                        </a:rPr>
                        <a:t> 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SNMPTN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SBMPTN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794371974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17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TEKNIK KIMIA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2191353024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18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INDUSTRI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477516813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19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LINGKUNGAN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5.4%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3.4%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175415928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PERKAPALAN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9.7%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864763884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KOMPUTER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2539451765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ARSITEKTUR INTERIOR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3597139621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TEKNOLOGI BIOPROSES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3913345692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TEKNIK BIOMEDIS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2683436760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HUKUM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124172156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EKONOMI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2176897121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27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MANAJEMEN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1839135497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28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AKUNTANSI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3.4%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866291603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29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EKONOMI ISLAM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3111697952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BISNIS ISLAM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1156613530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ARKEOLOGI INDONESIA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8.3%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356525745"/>
                  </a:ext>
                </a:extLst>
              </a:tr>
              <a:tr h="2390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FILSAFAT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11.5%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6.8%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b"/>
                </a:tc>
                <a:extLst>
                  <a:ext uri="{0D108BD9-81ED-4DB2-BD59-A6C34878D82A}">
                    <a16:rowId xmlns="" xmlns:a16="http://schemas.microsoft.com/office/drawing/2014/main" val="1093354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4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81004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err="1">
                <a:solidFill>
                  <a:schemeClr val="tx1"/>
                </a:solidFill>
              </a:rPr>
              <a:t>Reguler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9D9B074-6575-7E44-9411-0D7F10BE3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092560"/>
              </p:ext>
            </p:extLst>
          </p:nvPr>
        </p:nvGraphicFramePr>
        <p:xfrm>
          <a:off x="46979" y="915566"/>
          <a:ext cx="4381006" cy="41044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961">
                  <a:extLst>
                    <a:ext uri="{9D8B030D-6E8A-4147-A177-3AD203B41FA5}">
                      <a16:colId xmlns="" xmlns:a16="http://schemas.microsoft.com/office/drawing/2014/main" val="3399545204"/>
                    </a:ext>
                  </a:extLst>
                </a:gridCol>
                <a:gridCol w="2434530">
                  <a:extLst>
                    <a:ext uri="{9D8B030D-6E8A-4147-A177-3AD203B41FA5}">
                      <a16:colId xmlns="" xmlns:a16="http://schemas.microsoft.com/office/drawing/2014/main" val="3640940677"/>
                    </a:ext>
                  </a:extLst>
                </a:gridCol>
                <a:gridCol w="758699">
                  <a:extLst>
                    <a:ext uri="{9D8B030D-6E8A-4147-A177-3AD203B41FA5}">
                      <a16:colId xmlns="" xmlns:a16="http://schemas.microsoft.com/office/drawing/2014/main" val="3140779761"/>
                    </a:ext>
                  </a:extLst>
                </a:gridCol>
                <a:gridCol w="748816">
                  <a:extLst>
                    <a:ext uri="{9D8B030D-6E8A-4147-A177-3AD203B41FA5}">
                      <a16:colId xmlns="" xmlns:a16="http://schemas.microsoft.com/office/drawing/2014/main" val="2173449899"/>
                    </a:ext>
                  </a:extLst>
                </a:gridCol>
              </a:tblGrid>
              <a:tr h="42355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No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 Program </a:t>
                      </a:r>
                      <a:r>
                        <a:rPr lang="en-ID" sz="1100" u="none" strike="noStrike" dirty="0" err="1">
                          <a:effectLst/>
                        </a:rPr>
                        <a:t>Studi</a:t>
                      </a:r>
                      <a:r>
                        <a:rPr lang="en-ID" sz="1100" u="none" strike="noStrike" dirty="0">
                          <a:effectLst/>
                        </a:rPr>
                        <a:t> 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SNMPTN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SBMPTN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051603184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33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SEJARAH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7.4%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885349045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34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PERPUSTAKAAN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635919373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ARAB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1741576293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SASTRA INDONESIA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12712993"/>
                  </a:ext>
                </a:extLst>
              </a:tr>
              <a:tr h="232228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37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JAWA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21.3%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11.8%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0638935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38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CINA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1259056584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39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JEPANG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49638432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INGGRIS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709216411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PERANCIS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910443922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JERMAN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579095224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SASTRA RUSIA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11.7%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187254203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SASTRA BELANDA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6.7%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5.3%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57336375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BAHASA DAN KEBUDAYAAN KOREA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285414904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PSIKOLOGI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3.5%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556896760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47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POLITIK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3.6%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469498127"/>
                  </a:ext>
                </a:extLst>
              </a:tr>
              <a:tr h="22991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48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SOSIOLOGI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4.8%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2441655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7493E782-4CE3-644D-9FDD-F28F676B1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426743"/>
              </p:ext>
            </p:extLst>
          </p:nvPr>
        </p:nvGraphicFramePr>
        <p:xfrm>
          <a:off x="4544127" y="915565"/>
          <a:ext cx="4492370" cy="41044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120">
                  <a:extLst>
                    <a:ext uri="{9D8B030D-6E8A-4147-A177-3AD203B41FA5}">
                      <a16:colId xmlns="" xmlns:a16="http://schemas.microsoft.com/office/drawing/2014/main" val="912663578"/>
                    </a:ext>
                  </a:extLst>
                </a:gridCol>
                <a:gridCol w="2602089">
                  <a:extLst>
                    <a:ext uri="{9D8B030D-6E8A-4147-A177-3AD203B41FA5}">
                      <a16:colId xmlns="" xmlns:a16="http://schemas.microsoft.com/office/drawing/2014/main" val="2873387867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642333311"/>
                    </a:ext>
                  </a:extLst>
                </a:gridCol>
                <a:gridCol w="648073">
                  <a:extLst>
                    <a:ext uri="{9D8B030D-6E8A-4147-A177-3AD203B41FA5}">
                      <a16:colId xmlns="" xmlns:a16="http://schemas.microsoft.com/office/drawing/2014/main" val="3985114355"/>
                    </a:ext>
                  </a:extLst>
                </a:gridCol>
              </a:tblGrid>
              <a:tr h="451766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No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 Program </a:t>
                      </a:r>
                      <a:r>
                        <a:rPr lang="en-ID" sz="1100" u="none" strike="noStrike" dirty="0" err="1">
                          <a:effectLst/>
                        </a:rPr>
                        <a:t>Studi</a:t>
                      </a:r>
                      <a:r>
                        <a:rPr lang="en-ID" sz="1100" u="none" strike="noStrike" dirty="0">
                          <a:effectLst/>
                        </a:rPr>
                        <a:t> </a:t>
                      </a:r>
                      <a:endParaRPr lang="en-ID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SNMPTN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SBMPTN</a:t>
                      </a:r>
                      <a:endParaRPr lang="en-ID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470561706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 dirty="0">
                          <a:effectLst/>
                        </a:rPr>
                        <a:t>49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KRIMINOLOGI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212825724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KESEJAHTERAAN SOSIAL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871361785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HUBUNGAN INTERNASIONAL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1.6%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18064565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KOMUNIKASI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2.4%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2.1%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574115116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ANTROPOLOGI SOSIAL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6.2%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5.8%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1557870251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KESEHATAN MASYARAKAT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4.5%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197740558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GIZI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2.3%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401832035"/>
                  </a:ext>
                </a:extLst>
              </a:tr>
              <a:tr h="27513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KESELAMATAN &amp; KESEHATAN KERJA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4.2%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136750163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57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KESEHATAN LINGKUNGAN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6.2%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4.0%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181515300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58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KOMPUTER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5.3%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4170136038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59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SISTEM INFORMASI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5.2%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2348174196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60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KEPERAWATAN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11.3%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5.6%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548568382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61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FARMASI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5.0%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4.9%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36044198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62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ADMINISTRASI FISKAL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4.8%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3.3%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691909593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63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</a:rPr>
                        <a:t> ILMU ADMINISTRASI NEGARA 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2.8%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3.2%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596249991"/>
                  </a:ext>
                </a:extLst>
              </a:tr>
              <a:tr h="22517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100" u="none" strike="noStrike">
                          <a:effectLst/>
                        </a:rPr>
                        <a:t>64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</a:rPr>
                        <a:t> ILMU ADMINISTRASI NIAGA 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</a:rPr>
                        <a:t>4.7%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</a:rPr>
                        <a:t>3.4%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2" marR="8962" marT="8962" marB="0" anchor="ctr"/>
                </a:tc>
                <a:extLst>
                  <a:ext uri="{0D108BD9-81ED-4DB2-BD59-A6C34878D82A}">
                    <a16:rowId xmlns="" xmlns:a16="http://schemas.microsoft.com/office/drawing/2014/main" val="1974253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09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err="1">
                <a:solidFill>
                  <a:schemeClr val="tx1"/>
                </a:solidFill>
              </a:rPr>
              <a:t>Paralel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EE64E5-AD0C-C844-A9B6-A8753E729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948"/>
            <a:ext cx="9144000" cy="39320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99E650A5-2B9E-964F-BE37-89E71E186BD3}"/>
              </a:ext>
            </a:extLst>
          </p:cNvPr>
          <p:cNvCxnSpPr>
            <a:cxnSpLocks/>
          </p:cNvCxnSpPr>
          <p:nvPr/>
        </p:nvCxnSpPr>
        <p:spPr>
          <a:xfrm>
            <a:off x="7524328" y="1563638"/>
            <a:ext cx="0" cy="2983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214CB8-CE13-3745-B6EA-2238C75F3257}"/>
              </a:ext>
            </a:extLst>
          </p:cNvPr>
          <p:cNvSpPr txBox="1"/>
          <p:nvPr/>
        </p:nvSpPr>
        <p:spPr>
          <a:xfrm>
            <a:off x="6876256" y="122198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7E3F017-B8FB-9A41-8E47-B5428C54504F}"/>
              </a:ext>
            </a:extLst>
          </p:cNvPr>
          <p:cNvCxnSpPr>
            <a:cxnSpLocks/>
          </p:cNvCxnSpPr>
          <p:nvPr/>
        </p:nvCxnSpPr>
        <p:spPr>
          <a:xfrm flipH="1">
            <a:off x="1979712" y="987574"/>
            <a:ext cx="432048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3FE686B-A870-C545-86BA-B40BD9B33013}"/>
              </a:ext>
            </a:extLst>
          </p:cNvPr>
          <p:cNvSpPr txBox="1"/>
          <p:nvPr/>
        </p:nvSpPr>
        <p:spPr>
          <a:xfrm>
            <a:off x="2267744" y="771550"/>
            <a:ext cx="180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144016"/>
            <a:ext cx="7848872" cy="771550"/>
          </a:xfrm>
        </p:spPr>
        <p:txBody>
          <a:bodyPr/>
          <a:lstStyle/>
          <a:p>
            <a:r>
              <a:rPr lang="en-US" sz="2400" dirty="0" err="1">
                <a:solidFill>
                  <a:srgbClr val="000000"/>
                </a:solidFill>
              </a:rPr>
              <a:t>Penyelenggara</a:t>
            </a:r>
            <a:r>
              <a:rPr lang="en-US" sz="2400" dirty="0">
                <a:solidFill>
                  <a:srgbClr val="000000"/>
                </a:solidFill>
              </a:rPr>
              <a:t> Penerimaan Mahasiswa (S1 </a:t>
            </a:r>
            <a:r>
              <a:rPr lang="en-US" sz="2400" dirty="0" err="1">
                <a:solidFill>
                  <a:srgbClr val="000000"/>
                </a:solidFill>
              </a:rPr>
              <a:t>Reguler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A322B3F-5FCF-9D47-AA44-22DAAE34DC82}"/>
              </a:ext>
            </a:extLst>
          </p:cNvPr>
          <p:cNvSpPr txBox="1"/>
          <p:nvPr/>
        </p:nvSpPr>
        <p:spPr>
          <a:xfrm>
            <a:off x="450656" y="1491630"/>
            <a:ext cx="8585840" cy="3010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 hangingPunct="0">
              <a:lnSpc>
                <a:spcPct val="120000"/>
              </a:lnSpc>
            </a:pPr>
            <a:r>
              <a:rPr lang="en-US" sz="2000" dirty="0" err="1"/>
              <a:t>Latar</a:t>
            </a:r>
            <a:r>
              <a:rPr lang="en-US" sz="2000" dirty="0"/>
              <a:t> </a:t>
            </a:r>
            <a:r>
              <a:rPr lang="en-US" sz="2000" dirty="0" err="1"/>
              <a:t>belakang</a:t>
            </a:r>
            <a:r>
              <a:rPr lang="en-US" sz="2000" dirty="0"/>
              <a:t> </a:t>
            </a:r>
            <a:r>
              <a:rPr lang="en-US" sz="2000" dirty="0" err="1"/>
              <a:t>kebijakan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 </a:t>
            </a:r>
            <a:r>
              <a:rPr lang="en-US" sz="2000" dirty="0" err="1"/>
              <a:t>menghasilkan</a:t>
            </a:r>
            <a:r>
              <a:rPr lang="en-US" sz="2000" dirty="0"/>
              <a:t> </a:t>
            </a:r>
            <a:r>
              <a:rPr lang="en-US" sz="2000" dirty="0" err="1"/>
              <a:t>keputusan</a:t>
            </a:r>
            <a:r>
              <a:rPr lang="en-US" sz="2000" dirty="0"/>
              <a:t> </a:t>
            </a:r>
            <a:r>
              <a:rPr lang="en-US" sz="2000" dirty="0" err="1"/>
              <a:t>pembentukan</a:t>
            </a:r>
            <a:r>
              <a:rPr lang="en-US" sz="2000" b="1" dirty="0"/>
              <a:t> </a:t>
            </a:r>
            <a:r>
              <a:rPr lang="en-US" sz="2000" b="1" dirty="0" err="1"/>
              <a:t>Lembaga</a:t>
            </a:r>
            <a:r>
              <a:rPr lang="en-US" sz="2000" b="1" dirty="0"/>
              <a:t> </a:t>
            </a:r>
            <a:r>
              <a:rPr lang="en-US" sz="2000" b="1" dirty="0" err="1"/>
              <a:t>Tes</a:t>
            </a:r>
            <a:r>
              <a:rPr lang="en-US" sz="2000" b="1" dirty="0"/>
              <a:t> </a:t>
            </a:r>
            <a:r>
              <a:rPr lang="en-US" sz="2000" b="1" dirty="0" err="1"/>
              <a:t>Masuk</a:t>
            </a:r>
            <a:r>
              <a:rPr lang="en-US" sz="2000" b="1" dirty="0"/>
              <a:t> </a:t>
            </a:r>
            <a:r>
              <a:rPr lang="en-US" sz="2000" b="1" dirty="0" err="1"/>
              <a:t>Perguruan</a:t>
            </a:r>
            <a:r>
              <a:rPr lang="en-US" sz="2000" b="1" dirty="0"/>
              <a:t> </a:t>
            </a:r>
            <a:r>
              <a:rPr lang="en-US" sz="2000" b="1" dirty="0" err="1"/>
              <a:t>Tinggi</a:t>
            </a:r>
            <a:r>
              <a:rPr lang="en-US" sz="2000" b="1" dirty="0"/>
              <a:t> (LTMPT).</a:t>
            </a:r>
          </a:p>
          <a:p>
            <a:pPr latinLnBrk="0" hangingPunct="0">
              <a:lnSpc>
                <a:spcPct val="120000"/>
              </a:lnSpc>
            </a:pPr>
            <a:endParaRPr lang="en-US" sz="2000" b="1" dirty="0"/>
          </a:p>
          <a:p>
            <a:pPr latinLnBrk="0" hangingPunct="0">
              <a:lnSpc>
                <a:spcPct val="120000"/>
              </a:lnSpc>
            </a:pPr>
            <a:r>
              <a:rPr lang="en-US" sz="2000" b="1" dirty="0" err="1"/>
              <a:t>Fungsi</a:t>
            </a:r>
            <a:r>
              <a:rPr lang="en-US" sz="2000" b="1" dirty="0"/>
              <a:t> LTMPT:</a:t>
            </a:r>
          </a:p>
          <a:p>
            <a:pPr marL="342900" indent="-342900" latinLnBrk="0" hangingPunct="0">
              <a:lnSpc>
                <a:spcPct val="120000"/>
              </a:lnSpc>
              <a:buAutoNum type="arabicPeriod"/>
            </a:pPr>
            <a:r>
              <a:rPr lang="en-US" sz="2000" dirty="0" err="1"/>
              <a:t>Mengelola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mengolah</a:t>
            </a:r>
            <a:r>
              <a:rPr lang="en-US" sz="2000" dirty="0"/>
              <a:t> data </a:t>
            </a:r>
            <a:r>
              <a:rPr lang="en-US" sz="2000" dirty="0" err="1"/>
              <a:t>calon</a:t>
            </a:r>
            <a:r>
              <a:rPr lang="en-US" sz="2000" dirty="0"/>
              <a:t> </a:t>
            </a:r>
            <a:r>
              <a:rPr lang="en-US" sz="2000" dirty="0" err="1"/>
              <a:t>mahasiswa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bahan</a:t>
            </a:r>
            <a:r>
              <a:rPr lang="en-US" sz="2000" dirty="0"/>
              <a:t> </a:t>
            </a:r>
            <a:r>
              <a:rPr lang="en-US" sz="2000" dirty="0" err="1"/>
              <a:t>seleksi</a:t>
            </a:r>
            <a:r>
              <a:rPr lang="en-US" sz="2000" dirty="0"/>
              <a:t> </a:t>
            </a:r>
            <a:r>
              <a:rPr lang="en-US" sz="2000" b="1" dirty="0" err="1"/>
              <a:t>jalur</a:t>
            </a:r>
            <a:r>
              <a:rPr lang="en-US" sz="2000" b="1" dirty="0"/>
              <a:t> SNMPTN </a:t>
            </a:r>
            <a:r>
              <a:rPr lang="en-US" sz="2000" b="1" dirty="0" err="1"/>
              <a:t>dan</a:t>
            </a:r>
            <a:r>
              <a:rPr lang="en-US" sz="2000" b="1" dirty="0"/>
              <a:t> SBMPTN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rektor</a:t>
            </a:r>
            <a:r>
              <a:rPr lang="en-US" sz="2000" dirty="0"/>
              <a:t> PTN.</a:t>
            </a:r>
          </a:p>
          <a:p>
            <a:pPr marL="342900" indent="-342900" latinLnBrk="0" hangingPunct="0">
              <a:lnSpc>
                <a:spcPct val="120000"/>
              </a:lnSpc>
              <a:buAutoNum type="arabicPeriod"/>
            </a:pP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b="1" dirty="0" err="1"/>
              <a:t>Ujian</a:t>
            </a:r>
            <a:r>
              <a:rPr lang="en-US" sz="2000" b="1" dirty="0"/>
              <a:t> </a:t>
            </a:r>
            <a:r>
              <a:rPr lang="en-US" sz="2000" b="1" dirty="0" err="1"/>
              <a:t>Tulis</a:t>
            </a:r>
            <a:r>
              <a:rPr lang="en-US" sz="2000" b="1" dirty="0"/>
              <a:t> </a:t>
            </a:r>
            <a:r>
              <a:rPr lang="en-US" sz="2000" b="1" dirty="0" err="1"/>
              <a:t>Berbasis</a:t>
            </a:r>
            <a:r>
              <a:rPr lang="en-US" sz="2000" b="1" dirty="0"/>
              <a:t> </a:t>
            </a:r>
            <a:r>
              <a:rPr lang="en-US" sz="2000" b="1" dirty="0" err="1"/>
              <a:t>Komputer</a:t>
            </a:r>
            <a:r>
              <a:rPr lang="en-US" sz="2000" b="1" dirty="0"/>
              <a:t> (UTBK).</a:t>
            </a:r>
            <a:endParaRPr lang="en-US" sz="2000" dirty="0"/>
          </a:p>
          <a:p>
            <a:pPr marL="342900" indent="-342900" latinLnBrk="0" hangingPunct="0">
              <a:lnSpc>
                <a:spcPct val="120000"/>
              </a:lnSpc>
              <a:buAutoNum type="arabicPeriod"/>
            </a:pPr>
            <a:r>
              <a:rPr lang="en-US" sz="2000" dirty="0" err="1"/>
              <a:t>Menyampaikan</a:t>
            </a:r>
            <a:r>
              <a:rPr lang="en-US" sz="2000" dirty="0"/>
              <a:t> </a:t>
            </a:r>
            <a:r>
              <a:rPr lang="en-US" sz="2000" b="1" dirty="0" err="1"/>
              <a:t>hasil</a:t>
            </a:r>
            <a:r>
              <a:rPr lang="en-US" sz="2000" b="1" dirty="0"/>
              <a:t> UTBK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peserta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PTN </a:t>
            </a:r>
            <a:r>
              <a:rPr lang="en-US" sz="2000" dirty="0" err="1"/>
              <a:t>Tujuan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8052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err="1">
                <a:solidFill>
                  <a:schemeClr val="tx1"/>
                </a:solidFill>
              </a:rPr>
              <a:t>Paralel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4C23668-A57E-514F-BF9F-B76889DA8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340753"/>
              </p:ext>
            </p:extLst>
          </p:nvPr>
        </p:nvGraphicFramePr>
        <p:xfrm>
          <a:off x="107504" y="940592"/>
          <a:ext cx="3600400" cy="4151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96">
                  <a:extLst>
                    <a:ext uri="{9D8B030D-6E8A-4147-A177-3AD203B41FA5}">
                      <a16:colId xmlns="" xmlns:a16="http://schemas.microsoft.com/office/drawing/2014/main" val="2994442122"/>
                    </a:ext>
                  </a:extLst>
                </a:gridCol>
                <a:gridCol w="2241494">
                  <a:extLst>
                    <a:ext uri="{9D8B030D-6E8A-4147-A177-3AD203B41FA5}">
                      <a16:colId xmlns="" xmlns:a16="http://schemas.microsoft.com/office/drawing/2014/main" val="262331446"/>
                    </a:ext>
                  </a:extLst>
                </a:gridCol>
                <a:gridCol w="518345">
                  <a:extLst>
                    <a:ext uri="{9D8B030D-6E8A-4147-A177-3AD203B41FA5}">
                      <a16:colId xmlns="" xmlns:a16="http://schemas.microsoft.com/office/drawing/2014/main" val="248957578"/>
                    </a:ext>
                  </a:extLst>
                </a:gridCol>
                <a:gridCol w="546365">
                  <a:extLst>
                    <a:ext uri="{9D8B030D-6E8A-4147-A177-3AD203B41FA5}">
                      <a16:colId xmlns="" xmlns:a16="http://schemas.microsoft.com/office/drawing/2014/main" val="3624325316"/>
                    </a:ext>
                  </a:extLst>
                </a:gridCol>
              </a:tblGrid>
              <a:tr h="220491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Studi 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PPKB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SIMAK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322762661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Matematika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1462610000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Fisika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1413379634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272928322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Geografi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0269210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Kimia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3425897784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Statistika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3464737919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Geofisika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1089873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2194288604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Industri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713602506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Metalurgi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Material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425333162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Sipil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3986928307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Mesin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771968161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Kimia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343034244"/>
                  </a:ext>
                </a:extLst>
              </a:tr>
              <a:tr h="22049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Arsitektur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2700680816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Elektro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788756640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Teknik Lingkungan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630829244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 Hukum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1582180327"/>
                  </a:ext>
                </a:extLst>
              </a:tr>
              <a:tr h="21704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Akuntansi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22" marR="8122" marT="8122" marB="0" anchor="ctr"/>
                </a:tc>
                <a:extLst>
                  <a:ext uri="{0D108BD9-81ED-4DB2-BD59-A6C34878D82A}">
                    <a16:rowId xmlns="" xmlns:a16="http://schemas.microsoft.com/office/drawing/2014/main" val="34053902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25D0274A-1252-1947-9FAC-5DCC6D742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612552"/>
              </p:ext>
            </p:extLst>
          </p:nvPr>
        </p:nvGraphicFramePr>
        <p:xfrm>
          <a:off x="3966485" y="931894"/>
          <a:ext cx="5070011" cy="4151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281">
                  <a:extLst>
                    <a:ext uri="{9D8B030D-6E8A-4147-A177-3AD203B41FA5}">
                      <a16:colId xmlns="" xmlns:a16="http://schemas.microsoft.com/office/drawing/2014/main" val="3828597306"/>
                    </a:ext>
                  </a:extLst>
                </a:gridCol>
                <a:gridCol w="3156428">
                  <a:extLst>
                    <a:ext uri="{9D8B030D-6E8A-4147-A177-3AD203B41FA5}">
                      <a16:colId xmlns="" xmlns:a16="http://schemas.microsoft.com/office/drawing/2014/main" val="1721785779"/>
                    </a:ext>
                  </a:extLst>
                </a:gridCol>
                <a:gridCol w="729924">
                  <a:extLst>
                    <a:ext uri="{9D8B030D-6E8A-4147-A177-3AD203B41FA5}">
                      <a16:colId xmlns="" xmlns:a16="http://schemas.microsoft.com/office/drawing/2014/main" val="3597650476"/>
                    </a:ext>
                  </a:extLst>
                </a:gridCol>
                <a:gridCol w="769378">
                  <a:extLst>
                    <a:ext uri="{9D8B030D-6E8A-4147-A177-3AD203B41FA5}">
                      <a16:colId xmlns="" xmlns:a16="http://schemas.microsoft.com/office/drawing/2014/main" val="2375778012"/>
                    </a:ext>
                  </a:extLst>
                </a:gridCol>
              </a:tblGrid>
              <a:tr h="234115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Studi 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PPKB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SIMAK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3909055364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4206648347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Cina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1581587324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Arab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128271527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Jepang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160709130"/>
                  </a:ext>
                </a:extLst>
              </a:tr>
              <a:tr h="23411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Inggris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575612524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Perancis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1451170411"/>
                  </a:ext>
                </a:extLst>
              </a:tr>
              <a:tr h="23411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Jerman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975286537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Sastra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Belanda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771279573"/>
                  </a:ext>
                </a:extLst>
              </a:tr>
              <a:tr h="21171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Bahasa dan Kebudayaan Korea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855675684"/>
                  </a:ext>
                </a:extLst>
              </a:tr>
              <a:tr h="23411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Psikologi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167619112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Komunikasi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8369658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 Informasi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3821606395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Komputer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3823458350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Farmasi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3540460916"/>
                  </a:ext>
                </a:extLst>
              </a:tr>
              <a:tr h="23411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 Administrasi Fiskal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48395070"/>
                  </a:ext>
                </a:extLst>
              </a:tr>
              <a:tr h="23411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 Administrasi Negara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1733997453"/>
                  </a:ext>
                </a:extLst>
              </a:tr>
              <a:tr h="23045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Ilmu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Administrasi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Niaga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8" marR="8578" marT="8578" marB="0" anchor="ctr"/>
                </a:tc>
                <a:extLst>
                  <a:ext uri="{0D108BD9-81ED-4DB2-BD59-A6C34878D82A}">
                    <a16:rowId xmlns="" xmlns:a16="http://schemas.microsoft.com/office/drawing/2014/main" val="235649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4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smtClean="0">
                <a:solidFill>
                  <a:schemeClr val="tx1"/>
                </a:solidFill>
              </a:rPr>
              <a:t>KI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126D35-4947-574B-B41B-A9CFCD738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373"/>
            <a:ext cx="9144000" cy="32536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000EA78-123A-2E4B-96F2-6C6666FE4755}"/>
              </a:ext>
            </a:extLst>
          </p:cNvPr>
          <p:cNvCxnSpPr>
            <a:cxnSpLocks/>
          </p:cNvCxnSpPr>
          <p:nvPr/>
        </p:nvCxnSpPr>
        <p:spPr>
          <a:xfrm>
            <a:off x="755576" y="1563638"/>
            <a:ext cx="0" cy="2695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5744599-F5DD-A049-BE40-9FA6F412A539}"/>
              </a:ext>
            </a:extLst>
          </p:cNvPr>
          <p:cNvSpPr txBox="1"/>
          <p:nvPr/>
        </p:nvSpPr>
        <p:spPr>
          <a:xfrm>
            <a:off x="107504" y="125586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8F083AB0-8781-8848-8F8F-6ADBFD21E616}"/>
              </a:ext>
            </a:extLst>
          </p:cNvPr>
          <p:cNvCxnSpPr>
            <a:cxnSpLocks/>
          </p:cNvCxnSpPr>
          <p:nvPr/>
        </p:nvCxnSpPr>
        <p:spPr>
          <a:xfrm flipH="1">
            <a:off x="1475656" y="1409749"/>
            <a:ext cx="432048" cy="441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6848A7-2A93-4D48-980B-FA0433F4AA66}"/>
              </a:ext>
            </a:extLst>
          </p:cNvPr>
          <p:cNvSpPr txBox="1"/>
          <p:nvPr/>
        </p:nvSpPr>
        <p:spPr>
          <a:xfrm>
            <a:off x="1475656" y="1105111"/>
            <a:ext cx="180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S1 </a:t>
            </a:r>
            <a:r>
              <a:rPr lang="en-US" dirty="0" smtClean="0">
                <a:solidFill>
                  <a:schemeClr val="tx1"/>
                </a:solidFill>
              </a:rPr>
              <a:t>KI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AF657DA-D82C-5642-BE9E-CAD4645F7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654090"/>
              </p:ext>
            </p:extLst>
          </p:nvPr>
        </p:nvGraphicFramePr>
        <p:xfrm>
          <a:off x="2411760" y="915566"/>
          <a:ext cx="4752529" cy="3957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330">
                  <a:extLst>
                    <a:ext uri="{9D8B030D-6E8A-4147-A177-3AD203B41FA5}">
                      <a16:colId xmlns="" xmlns:a16="http://schemas.microsoft.com/office/drawing/2014/main" val="336627538"/>
                    </a:ext>
                  </a:extLst>
                </a:gridCol>
                <a:gridCol w="1939935">
                  <a:extLst>
                    <a:ext uri="{9D8B030D-6E8A-4147-A177-3AD203B41FA5}">
                      <a16:colId xmlns="" xmlns:a16="http://schemas.microsoft.com/office/drawing/2014/main" val="3961165031"/>
                    </a:ext>
                  </a:extLst>
                </a:gridCol>
                <a:gridCol w="1188132">
                  <a:extLst>
                    <a:ext uri="{9D8B030D-6E8A-4147-A177-3AD203B41FA5}">
                      <a16:colId xmlns="" xmlns:a16="http://schemas.microsoft.com/office/drawing/2014/main" val="39340622"/>
                    </a:ext>
                  </a:extLst>
                </a:gridCol>
                <a:gridCol w="1188132">
                  <a:extLst>
                    <a:ext uri="{9D8B030D-6E8A-4147-A177-3AD203B41FA5}">
                      <a16:colId xmlns="" xmlns:a16="http://schemas.microsoft.com/office/drawing/2014/main" val="2460165478"/>
                    </a:ext>
                  </a:extLst>
                </a:gridCol>
              </a:tblGrid>
              <a:tr h="255742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No. 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ID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</a:t>
                      </a:r>
                      <a:r>
                        <a:rPr lang="en-ID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Talentscouting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SIMAK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3370315863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Pendidikan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Dokter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3005136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Teknik </a:t>
                      </a:r>
                      <a:r>
                        <a:rPr lang="en-ID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Metalurgi</a:t>
                      </a:r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Intl 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26.1%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65.0%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2947242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Teknik Kimia - Intl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3696032191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Teknik Sipil - Intl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3350008492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Teknik Mesin - Intl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4099306078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Teknik Elektro - Intl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3838599799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Arsitektur - Intl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2154109025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Teknik Industri - Intl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218929242"/>
                  </a:ext>
                </a:extLst>
              </a:tr>
              <a:tr h="24342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Ilmu Hukum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2281810921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Ilmu Ekonomi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55.2%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245624295"/>
                  </a:ext>
                </a:extLst>
              </a:tr>
              <a:tr h="243429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Manajemen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699555279"/>
                  </a:ext>
                </a:extLst>
              </a:tr>
              <a:tr h="201047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Akuntansi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51.5%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3756412616"/>
                  </a:ext>
                </a:extLst>
              </a:tr>
              <a:tr h="201047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Psikologi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3428696983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Ilmu Komunikasi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536035445"/>
                  </a:ext>
                </a:extLst>
              </a:tr>
              <a:tr h="25574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Ilmu Komputer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26.1%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D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45" marR="5845" marT="5845" marB="0" anchor="ctr"/>
                </a:tc>
                <a:extLst>
                  <a:ext uri="{0D108BD9-81ED-4DB2-BD59-A6C34878D82A}">
                    <a16:rowId xmlns="" xmlns:a16="http://schemas.microsoft.com/office/drawing/2014/main" val="2503332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6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</a:t>
            </a:r>
            <a:r>
              <a:rPr lang="en-US" dirty="0" err="1">
                <a:solidFill>
                  <a:schemeClr val="tx1"/>
                </a:solidFill>
              </a:rPr>
              <a:t>Vokasi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16C6C1-211E-4743-B844-ACD3F5D8D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1120281"/>
            <a:ext cx="8227664" cy="40232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E62BEBB-FDE3-E740-BE80-248FAA208E3A}"/>
              </a:ext>
            </a:extLst>
          </p:cNvPr>
          <p:cNvCxnSpPr>
            <a:cxnSpLocks/>
          </p:cNvCxnSpPr>
          <p:nvPr/>
        </p:nvCxnSpPr>
        <p:spPr>
          <a:xfrm>
            <a:off x="7668344" y="1120281"/>
            <a:ext cx="0" cy="3282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680145-1BB8-2C4D-8647-981A1E56A2A4}"/>
              </a:ext>
            </a:extLst>
          </p:cNvPr>
          <p:cNvSpPr txBox="1"/>
          <p:nvPr/>
        </p:nvSpPr>
        <p:spPr>
          <a:xfrm>
            <a:off x="7020272" y="808739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A6F482FA-0C4A-CD4E-A6DF-8370A2C4C585}"/>
              </a:ext>
            </a:extLst>
          </p:cNvPr>
          <p:cNvCxnSpPr>
            <a:cxnSpLocks/>
          </p:cNvCxnSpPr>
          <p:nvPr/>
        </p:nvCxnSpPr>
        <p:spPr>
          <a:xfrm flipH="1">
            <a:off x="2627784" y="998452"/>
            <a:ext cx="432048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15D738F-72AD-E247-BF45-BAA79819F233}"/>
              </a:ext>
            </a:extLst>
          </p:cNvPr>
          <p:cNvSpPr txBox="1"/>
          <p:nvPr/>
        </p:nvSpPr>
        <p:spPr>
          <a:xfrm>
            <a:off x="2655821" y="726913"/>
            <a:ext cx="1805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Paling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Ketat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="" xmlns:a16="http://schemas.microsoft.com/office/drawing/2014/main" id="{83B6F953-DBBF-6F4A-A943-E966061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53012"/>
            <a:ext cx="7920880" cy="518538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Keketatan</a:t>
            </a:r>
            <a:r>
              <a:rPr lang="en-US" dirty="0">
                <a:solidFill>
                  <a:schemeClr val="tx1"/>
                </a:solidFill>
              </a:rPr>
              <a:t> Prodi </a:t>
            </a:r>
            <a:r>
              <a:rPr lang="en-US" dirty="0" err="1">
                <a:solidFill>
                  <a:schemeClr val="tx1"/>
                </a:solidFill>
              </a:rPr>
              <a:t>Vokasi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C794BF6-D1D4-AD4D-B33E-71891F389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13023"/>
              </p:ext>
            </p:extLst>
          </p:nvPr>
        </p:nvGraphicFramePr>
        <p:xfrm>
          <a:off x="1835696" y="1203598"/>
          <a:ext cx="6227266" cy="3312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04">
                  <a:extLst>
                    <a:ext uri="{9D8B030D-6E8A-4147-A177-3AD203B41FA5}">
                      <a16:colId xmlns="" xmlns:a16="http://schemas.microsoft.com/office/drawing/2014/main" val="238562647"/>
                    </a:ext>
                  </a:extLst>
                </a:gridCol>
                <a:gridCol w="3626606">
                  <a:extLst>
                    <a:ext uri="{9D8B030D-6E8A-4147-A177-3AD203B41FA5}">
                      <a16:colId xmlns="" xmlns:a16="http://schemas.microsoft.com/office/drawing/2014/main" val="3395638358"/>
                    </a:ext>
                  </a:extLst>
                </a:gridCol>
                <a:gridCol w="1037878">
                  <a:extLst>
                    <a:ext uri="{9D8B030D-6E8A-4147-A177-3AD203B41FA5}">
                      <a16:colId xmlns="" xmlns:a16="http://schemas.microsoft.com/office/drawing/2014/main" val="3942137426"/>
                    </a:ext>
                  </a:extLst>
                </a:gridCol>
                <a:gridCol w="1037878">
                  <a:extLst>
                    <a:ext uri="{9D8B030D-6E8A-4147-A177-3AD203B41FA5}">
                      <a16:colId xmlns="" xmlns:a16="http://schemas.microsoft.com/office/drawing/2014/main" val="3207574532"/>
                    </a:ext>
                  </a:extLst>
                </a:gridCol>
              </a:tblGrid>
              <a:tr h="275363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>
                          <a:effectLst/>
                        </a:rPr>
                        <a:t>  No. 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200" u="none" strike="noStrike" dirty="0">
                          <a:effectLst/>
                        </a:rPr>
                        <a:t> Program </a:t>
                      </a:r>
                      <a:r>
                        <a:rPr lang="en-ID" sz="1200" u="none" strike="noStrike" dirty="0" err="1">
                          <a:effectLst/>
                        </a:rPr>
                        <a:t>Studi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PPKB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SIMAK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94408530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Perumahsakitan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52.9%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7.0%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83649972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2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Fisioterapi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56.6%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3.4%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495686678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3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</a:rPr>
                        <a:t>Okupasi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</a:rPr>
                        <a:t>Terapi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90.0%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5.2%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719197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4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r>
                        <a:rPr lang="en-ID" sz="1200" u="none" strike="noStrike" dirty="0" err="1">
                          <a:effectLst/>
                        </a:rPr>
                        <a:t>Akuntansi</a:t>
                      </a:r>
                      <a:r>
                        <a:rPr lang="en-ID" sz="1200" u="none" strike="noStrike" dirty="0">
                          <a:effectLst/>
                        </a:rPr>
                        <a:t> 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36.3%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3.7%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91027069"/>
                  </a:ext>
                </a:extLst>
              </a:tr>
              <a:tr h="283932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5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Manajemen Informasi dan Dokumen (MID)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64.4%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3.4%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30467289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6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Komunikasi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43.8%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2.6%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30284202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7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Adm. Asuransi dan Aktuaria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63.4%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3.4%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853356276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8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Adm. Keuangan dan Perbankan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60.9%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2.9%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44455281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9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Adm. Perkantoran Dan Sekretari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45.0%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3.0%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04148752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10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Adm. Perpajakan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40.9%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2.2%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0666717"/>
                  </a:ext>
                </a:extLst>
              </a:tr>
              <a:tr h="275363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11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u="none" strike="noStrike">
                          <a:effectLst/>
                        </a:rPr>
                        <a:t> Pariwisata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</a:rPr>
                        <a:t>52.4%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2.6%</a:t>
                      </a:r>
                      <a:endParaRPr lang="en-ID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9327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2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>
            <a:extLst>
              <a:ext uri="{FF2B5EF4-FFF2-40B4-BE49-F238E27FC236}">
                <a16:creationId xmlns="" xmlns:a16="http://schemas.microsoft.com/office/drawing/2014/main" id="{23630D24-6C22-7F49-8817-4AF6D75D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73" y="135085"/>
            <a:ext cx="4320480" cy="57606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Pusat </a:t>
            </a:r>
            <a:r>
              <a:rPr lang="en-US" dirty="0" err="1">
                <a:solidFill>
                  <a:schemeClr val="tx1"/>
                </a:solidFill>
              </a:rPr>
              <a:t>Informasi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B2F092C-7E8D-F745-9606-679643933FB7}"/>
              </a:ext>
            </a:extLst>
          </p:cNvPr>
          <p:cNvGrpSpPr/>
          <p:nvPr/>
        </p:nvGrpSpPr>
        <p:grpSpPr>
          <a:xfrm>
            <a:off x="123008" y="946821"/>
            <a:ext cx="3751790" cy="2158649"/>
            <a:chOff x="104144" y="1319482"/>
            <a:chExt cx="3751790" cy="215864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D666D7CF-F29C-D34E-9429-8369C2D92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4" y="1319482"/>
              <a:ext cx="806765" cy="7688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0558EC7-6A0E-BB46-8E54-1E6AD06E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74" y="1895546"/>
              <a:ext cx="3240360" cy="158258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27B70E0-B1A5-FB45-BA07-74D02F6B8C98}"/>
              </a:ext>
            </a:extLst>
          </p:cNvPr>
          <p:cNvGrpSpPr/>
          <p:nvPr/>
        </p:nvGrpSpPr>
        <p:grpSpPr>
          <a:xfrm>
            <a:off x="4716016" y="662722"/>
            <a:ext cx="4200786" cy="3515732"/>
            <a:chOff x="4733129" y="485052"/>
            <a:chExt cx="4200786" cy="3515732"/>
          </a:xfrm>
        </p:grpSpPr>
        <p:pic>
          <p:nvPicPr>
            <p:cNvPr id="4098" name="Picture 2" descr="Hasil gambar untuk logo facebook">
              <a:extLst>
                <a:ext uri="{FF2B5EF4-FFF2-40B4-BE49-F238E27FC236}">
                  <a16:creationId xmlns="" xmlns:a16="http://schemas.microsoft.com/office/drawing/2014/main" id="{DDD5E5A6-A7CC-D349-ACCC-9D53C2821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129" y="485052"/>
              <a:ext cx="778459" cy="77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6B65228-AFDC-4B48-89FF-108C93CB9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588" y="1012509"/>
              <a:ext cx="3422327" cy="298827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31D4B05-D67C-0B45-96DB-75ACC6F549A5}"/>
              </a:ext>
            </a:extLst>
          </p:cNvPr>
          <p:cNvGrpSpPr/>
          <p:nvPr/>
        </p:nvGrpSpPr>
        <p:grpSpPr>
          <a:xfrm>
            <a:off x="253334" y="3332454"/>
            <a:ext cx="3598586" cy="607448"/>
            <a:chOff x="181326" y="3905373"/>
            <a:chExt cx="3598586" cy="607448"/>
          </a:xfrm>
        </p:grpSpPr>
        <p:pic>
          <p:nvPicPr>
            <p:cNvPr id="4100" name="Picture 4" descr="Gambar terkait">
              <a:extLst>
                <a:ext uri="{FF2B5EF4-FFF2-40B4-BE49-F238E27FC236}">
                  <a16:creationId xmlns="" xmlns:a16="http://schemas.microsoft.com/office/drawing/2014/main" id="{E5BE09D8-8E6A-D342-821B-40169217D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26" y="3905373"/>
              <a:ext cx="646258" cy="607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1BF1C9E-C8BE-D946-9761-A16500966C54}"/>
                </a:ext>
              </a:extLst>
            </p:cNvPr>
            <p:cNvSpPr txBox="1"/>
            <p:nvPr/>
          </p:nvSpPr>
          <p:spPr>
            <a:xfrm>
              <a:off x="539552" y="3971840"/>
              <a:ext cx="3240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penerimaan@ui.ac.id</a:t>
              </a:r>
              <a:endParaRPr lang="en-US" sz="20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B58A18F-6A7B-0949-A411-3B30A0CE77BC}"/>
              </a:ext>
            </a:extLst>
          </p:cNvPr>
          <p:cNvGrpSpPr/>
          <p:nvPr/>
        </p:nvGrpSpPr>
        <p:grpSpPr>
          <a:xfrm>
            <a:off x="3990762" y="4085509"/>
            <a:ext cx="5134184" cy="1057991"/>
            <a:chOff x="3990762" y="4085509"/>
            <a:chExt cx="5134184" cy="1057991"/>
          </a:xfrm>
        </p:grpSpPr>
        <p:pic>
          <p:nvPicPr>
            <p:cNvPr id="4102" name="Picture 6" descr="Hasil gambar untuk logo tlp">
              <a:extLst>
                <a:ext uri="{FF2B5EF4-FFF2-40B4-BE49-F238E27FC236}">
                  <a16:creationId xmlns="" xmlns:a16="http://schemas.microsoft.com/office/drawing/2014/main" id="{8E921427-0F88-4B46-B743-7F8B1CD98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762" y="4085509"/>
              <a:ext cx="1057991" cy="105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207F47B-E98A-5F4C-8035-0EFC7C90E0EC}"/>
                </a:ext>
              </a:extLst>
            </p:cNvPr>
            <p:cNvSpPr/>
            <p:nvPr/>
          </p:nvSpPr>
          <p:spPr>
            <a:xfrm>
              <a:off x="4918194" y="4434666"/>
              <a:ext cx="4206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b="1" dirty="0">
                  <a:latin typeface="Arial" panose="020B0604020202020204" pitchFamily="34" charset="0"/>
                  <a:cs typeface="Arial" panose="020B0604020202020204" pitchFamily="34" charset="0"/>
                </a:rPr>
                <a:t>(021) 7864126/ 78849104/ 78849129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37ABE57-2749-F340-AC56-5F512493827F}"/>
              </a:ext>
            </a:extLst>
          </p:cNvPr>
          <p:cNvGrpSpPr/>
          <p:nvPr/>
        </p:nvGrpSpPr>
        <p:grpSpPr>
          <a:xfrm>
            <a:off x="114349" y="4130026"/>
            <a:ext cx="3974130" cy="830997"/>
            <a:chOff x="35496" y="4119600"/>
            <a:chExt cx="3974130" cy="830997"/>
          </a:xfrm>
        </p:grpSpPr>
        <p:pic>
          <p:nvPicPr>
            <p:cNvPr id="4104" name="Picture 8" descr="Hasil gambar untuk logo web">
              <a:extLst>
                <a:ext uri="{FF2B5EF4-FFF2-40B4-BE49-F238E27FC236}">
                  <a16:creationId xmlns="" xmlns:a16="http://schemas.microsoft.com/office/drawing/2014/main" id="{0D11332D-64E3-F244-8453-2CC7B4234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143088"/>
              <a:ext cx="806765" cy="78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DCD2057A-EB4E-B445-AD8D-DDB2136A61C1}"/>
                </a:ext>
              </a:extLst>
            </p:cNvPr>
            <p:cNvSpPr txBox="1"/>
            <p:nvPr/>
          </p:nvSpPr>
          <p:spPr>
            <a:xfrm>
              <a:off x="769266" y="4119600"/>
              <a:ext cx="32403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hlinkClick r:id="rId10"/>
                </a:rPr>
                <a:t>https://penerimaan.ui.ac.id/</a:t>
              </a:r>
              <a:endParaRPr lang="en-US" sz="1600" b="1" dirty="0"/>
            </a:p>
            <a:p>
              <a:r>
                <a:rPr lang="en-US" sz="1600" b="1" dirty="0">
                  <a:hlinkClick r:id="rId11"/>
                </a:rPr>
                <a:t>https://simak.ui.ac.id/</a:t>
              </a:r>
              <a:endParaRPr lang="en-US" sz="1600" b="1" dirty="0"/>
            </a:p>
            <a:p>
              <a:r>
                <a:rPr lang="en-US" sz="1600" b="1" dirty="0">
                  <a:hlinkClick r:id="rId12"/>
                </a:rPr>
                <a:t>https://ltmpt.ac.id/</a:t>
              </a:r>
              <a:endParaRPr lang="en-US" sz="1600" b="1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1A00C53-0F27-1647-95A9-B7E00D11F336}"/>
              </a:ext>
            </a:extLst>
          </p:cNvPr>
          <p:cNvSpPr/>
          <p:nvPr/>
        </p:nvSpPr>
        <p:spPr>
          <a:xfrm>
            <a:off x="855050" y="1099162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b="1" dirty="0">
                <a:hlinkClick r:id="rId13"/>
              </a:rPr>
              <a:t>@SIMAK_UI</a:t>
            </a:r>
            <a:endParaRPr lang="en-ID" b="1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00ED823-C62A-4645-82FD-64C3F4B34DD5}"/>
              </a:ext>
            </a:extLst>
          </p:cNvPr>
          <p:cNvSpPr/>
          <p:nvPr/>
        </p:nvSpPr>
        <p:spPr>
          <a:xfrm>
            <a:off x="5386384" y="832191"/>
            <a:ext cx="14492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hlinkClick r:id="rId14"/>
              </a:rPr>
              <a:t>@simak.ui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647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99C2DF-0CDE-A042-B2FE-61DB27488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97" y="1131590"/>
            <a:ext cx="4638435" cy="1238930"/>
          </a:xfrm>
          <a:prstGeom prst="rect">
            <a:avLst/>
          </a:prstGeom>
        </p:spPr>
      </p:pic>
      <p:pic>
        <p:nvPicPr>
          <p:cNvPr id="4" name="Picture 3" descr="C:\Documents and Settings\IPB\My Documents\cartoon\Cartoons-Men5\JSJAJ006.WMF">
            <a:extLst>
              <a:ext uri="{FF2B5EF4-FFF2-40B4-BE49-F238E27FC236}">
                <a16:creationId xmlns="" xmlns:a16="http://schemas.microsoft.com/office/drawing/2014/main" id="{25EE473F-2A43-DD4B-8C2D-E9C5E52C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5946" y="339502"/>
            <a:ext cx="1591493" cy="4333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52B919-5540-CB44-8724-F70D5A1E5B88}"/>
              </a:ext>
            </a:extLst>
          </p:cNvPr>
          <p:cNvSpPr txBox="1"/>
          <p:nvPr/>
        </p:nvSpPr>
        <p:spPr>
          <a:xfrm>
            <a:off x="1979712" y="2883590"/>
            <a:ext cx="5372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660066"/>
                </a:solidFill>
              </a:rPr>
              <a:t>Selamat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err="1">
                <a:solidFill>
                  <a:srgbClr val="660066"/>
                </a:solidFill>
              </a:rPr>
              <a:t>Membimbing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err="1">
                <a:solidFill>
                  <a:srgbClr val="660066"/>
                </a:solidFill>
              </a:rPr>
              <a:t>Anak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err="1">
                <a:solidFill>
                  <a:srgbClr val="660066"/>
                </a:solidFill>
              </a:rPr>
              <a:t>Bangsa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660066"/>
                </a:solidFill>
              </a:rPr>
              <a:t>dan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err="1">
                <a:solidFill>
                  <a:srgbClr val="660066"/>
                </a:solidFill>
              </a:rPr>
              <a:t>Warga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err="1">
                <a:solidFill>
                  <a:srgbClr val="660066"/>
                </a:solidFill>
              </a:rPr>
              <a:t>Dunia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err="1">
                <a:solidFill>
                  <a:srgbClr val="660066"/>
                </a:solidFill>
              </a:rPr>
              <a:t>menuju</a:t>
            </a:r>
            <a:endParaRPr lang="en-US" sz="2400" b="1" dirty="0">
              <a:solidFill>
                <a:srgbClr val="660066"/>
              </a:solidFill>
            </a:endParaRPr>
          </a:p>
          <a:p>
            <a:r>
              <a:rPr lang="en-US" sz="3200" b="1" dirty="0" err="1">
                <a:solidFill>
                  <a:srgbClr val="660066"/>
                </a:solidFill>
              </a:rPr>
              <a:t>Universitas</a:t>
            </a:r>
            <a:r>
              <a:rPr lang="en-US" sz="3200" b="1" dirty="0">
                <a:solidFill>
                  <a:srgbClr val="660066"/>
                </a:solidFill>
              </a:rPr>
              <a:t> Indonesia</a:t>
            </a:r>
          </a:p>
        </p:txBody>
      </p:sp>
    </p:spTree>
    <p:extLst>
      <p:ext uri="{BB962C8B-B14F-4D97-AF65-F5344CB8AC3E}">
        <p14:creationId xmlns:p14="http://schemas.microsoft.com/office/powerpoint/2010/main" val="168485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0980AA-4EDF-E845-8B8F-3E55F51CF65A}"/>
              </a:ext>
            </a:extLst>
          </p:cNvPr>
          <p:cNvSpPr txBox="1"/>
          <p:nvPr/>
        </p:nvSpPr>
        <p:spPr>
          <a:xfrm>
            <a:off x="82826" y="1370699"/>
            <a:ext cx="8978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 indent="0" algn="ctr">
              <a:buNone/>
            </a:pPr>
            <a:r>
              <a:rPr lang="en-US" sz="3600" b="1" dirty="0"/>
              <a:t>BEBERAPA PERBEDAAN </a:t>
            </a:r>
          </a:p>
          <a:p>
            <a:pPr marL="76200" indent="0" algn="ctr">
              <a:buNone/>
            </a:pPr>
            <a:r>
              <a:rPr lang="en-US" sz="3600" b="1" dirty="0"/>
              <a:t>ATURAN POKOK</a:t>
            </a:r>
          </a:p>
          <a:p>
            <a:pPr marL="76200" indent="0" algn="ctr">
              <a:buNone/>
            </a:pPr>
            <a:r>
              <a:rPr lang="en-US" sz="3600" b="1" dirty="0"/>
              <a:t>SNMPTN DAN SBMPTN</a:t>
            </a:r>
          </a:p>
          <a:p>
            <a:pPr marL="76200" indent="0" algn="ctr">
              <a:buNone/>
            </a:pPr>
            <a:r>
              <a:rPr lang="en-US" sz="3600" b="1" dirty="0"/>
              <a:t>2018 DAN 2019</a:t>
            </a:r>
          </a:p>
          <a:p>
            <a:pPr marL="76200" indent="0" algn="ctr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576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95486"/>
            <a:ext cx="6840760" cy="771550"/>
          </a:xfrm>
        </p:spPr>
        <p:txBody>
          <a:bodyPr/>
          <a:lstStyle/>
          <a:p>
            <a:pPr algn="ctr"/>
            <a:r>
              <a:rPr lang="en-ID" sz="2400" dirty="0">
                <a:solidFill>
                  <a:srgbClr val="000000"/>
                </a:solidFill>
              </a:rPr>
              <a:t>PERATURAN KEMENRISTEKDIKTI TENTANG KUOTA 2019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0B80AE-3C2C-4741-8AA3-F624BC151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475"/>
            <a:ext cx="9144000" cy="34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23478"/>
            <a:ext cx="6408712" cy="771550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000000"/>
                </a:solidFill>
              </a:rPr>
              <a:t>SNMPTN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C912B8-101F-AF4E-B4B7-856F9CFAE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3567"/>
            <a:ext cx="9144000" cy="40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23478"/>
            <a:ext cx="6408712" cy="771550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000000"/>
                </a:solidFill>
              </a:rPr>
              <a:t>SBMPTN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ACFF62-E2A9-9B4E-AF6D-B9288660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561"/>
            <a:ext cx="9144000" cy="39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123478"/>
            <a:ext cx="6408712" cy="771550"/>
          </a:xfrm>
        </p:spPr>
        <p:txBody>
          <a:bodyPr/>
          <a:lstStyle/>
          <a:p>
            <a:pPr algn="ctr"/>
            <a:r>
              <a:rPr lang="en-ID" dirty="0">
                <a:solidFill>
                  <a:srgbClr val="000000"/>
                </a:solidFill>
              </a:rPr>
              <a:t>SBMPTN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EE0ABC-2488-6646-BB58-24524269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659"/>
            <a:ext cx="9144000" cy="34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92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2248</Words>
  <Application>Microsoft Office PowerPoint</Application>
  <PresentationFormat>On-screen Show (16:9)</PresentationFormat>
  <Paragraphs>837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맑은 고딕</vt:lpstr>
      <vt:lpstr>MS PGothic</vt:lpstr>
      <vt:lpstr>Arial</vt:lpstr>
      <vt:lpstr>Arial Narrow</vt:lpstr>
      <vt:lpstr>Calibri</vt:lpstr>
      <vt:lpstr>Cambria</vt:lpstr>
      <vt:lpstr>Gill Sans MT</vt:lpstr>
      <vt:lpstr>Wingdings</vt:lpstr>
      <vt:lpstr>Office Theme</vt:lpstr>
      <vt:lpstr>Custom Design</vt:lpstr>
      <vt:lpstr>PowerPoint Presentation</vt:lpstr>
      <vt:lpstr>PowerPoint Presentation</vt:lpstr>
      <vt:lpstr>Latar Belakang Kebijakan Kemenristekdikti tentang Penerimaan Mahasiswa Baru S1 Tahun 2019</vt:lpstr>
      <vt:lpstr>Penyelenggara Penerimaan Mahasiswa (S1 Reguler)</vt:lpstr>
      <vt:lpstr>PowerPoint Presentation</vt:lpstr>
      <vt:lpstr>PERATURAN KEMENRISTEKDIKTI TENTANG KUOTA 2019</vt:lpstr>
      <vt:lpstr>SNMPTN</vt:lpstr>
      <vt:lpstr>SBMPTN</vt:lpstr>
      <vt:lpstr>SBMPTN</vt:lpstr>
      <vt:lpstr>PERBEDAAN PILIHAN PRODI </vt:lpstr>
      <vt:lpstr>PowerPoint Presentation</vt:lpstr>
      <vt:lpstr>Jalur Masuk S1 Reguler UI 2019</vt:lpstr>
      <vt:lpstr>Jalur Masuk S1 Paralel, S1 Kelas Internasional, dan Vokasi UI 2019</vt:lpstr>
      <vt:lpstr>KUOTA JALUR PENERIMAAN</vt:lpstr>
      <vt:lpstr>PowerPoint Presentation</vt:lpstr>
      <vt:lpstr>JADWAL SELEKSI 2019</vt:lpstr>
      <vt:lpstr>JADWAL SELEKSI 2019</vt:lpstr>
      <vt:lpstr>JADWAL SELEKSI NASIONAL (UTBK)</vt:lpstr>
      <vt:lpstr>JADWAL SELEKSI NASIONAL (UTBK)</vt:lpstr>
      <vt:lpstr>PowerPoint Presentation</vt:lpstr>
      <vt:lpstr>JADWAL PENDAFTARAN SBMPTN</vt:lpstr>
      <vt:lpstr>REKAP JADWAL SELEKSI NASIONAL</vt:lpstr>
      <vt:lpstr>JADWAL  SELEKSI 2019</vt:lpstr>
      <vt:lpstr>Jadwal Pengajuan Permohonan Formulir Undangan PPKB dan Talent Scouting  serta Penambahan Formulir</vt:lpstr>
      <vt:lpstr>Syarat Pengajuan Permohonan Formulir Undangan PPKB dan Talent Scouting  serta Penambahan Formulir</vt:lpstr>
      <vt:lpstr>PowerPoint Presentation</vt:lpstr>
      <vt:lpstr>PILIHAN PRODI</vt:lpstr>
      <vt:lpstr>MEMILIH PROGRAM STUDI PADA PPKB DAN TALENT SCOUTING</vt:lpstr>
      <vt:lpstr>MEMILIH PROGRAM STUDI SIMAK KELAS INTERNASIONAL (KI)</vt:lpstr>
      <vt:lpstr>MEMILIH PROGRAM STUDI SIMAK</vt:lpstr>
      <vt:lpstr>PowerPoint Presentation</vt:lpstr>
      <vt:lpstr>MATERI SELEKSI UTBK</vt:lpstr>
      <vt:lpstr>MATERI SELEKSI SIMAK KI</vt:lpstr>
      <vt:lpstr>MATERI SELEKSI SIMAK</vt:lpstr>
      <vt:lpstr>PowerPoint Presentation</vt:lpstr>
      <vt:lpstr>Keketatan Prodi S1 Reguler</vt:lpstr>
      <vt:lpstr>Keketatan Prodi S1 Reguler</vt:lpstr>
      <vt:lpstr>Keketatan Prodi S1 Reguler</vt:lpstr>
      <vt:lpstr>Keketatan Prodi S1 Paralel</vt:lpstr>
      <vt:lpstr>Keketatan Prodi S1 Paralel</vt:lpstr>
      <vt:lpstr>Keketatan Prodi S1 KI</vt:lpstr>
      <vt:lpstr>Keketatan Prodi S1 KI</vt:lpstr>
      <vt:lpstr>Keketatan Prodi Vokasi</vt:lpstr>
      <vt:lpstr>Keketatan Prodi Vokasi</vt:lpstr>
      <vt:lpstr>Pusat Informasi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RUKTI</cp:lastModifiedBy>
  <cp:revision>160</cp:revision>
  <cp:lastPrinted>2019-01-07T01:32:24Z</cp:lastPrinted>
  <dcterms:created xsi:type="dcterms:W3CDTF">2014-04-01T16:27:38Z</dcterms:created>
  <dcterms:modified xsi:type="dcterms:W3CDTF">2019-01-08T04:50:51Z</dcterms:modified>
</cp:coreProperties>
</file>